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660" r:id="rId1"/>
  </p:sldMasterIdLst>
  <p:notesMasterIdLst>
    <p:notesMasterId r:id="rId13"/>
  </p:notesMasterIdLst>
  <p:handoutMasterIdLst>
    <p:handoutMasterId r:id="rId14"/>
  </p:handoutMasterIdLst>
  <p:sldIdLst>
    <p:sldId id="371" r:id="rId2"/>
    <p:sldId id="410" r:id="rId3"/>
    <p:sldId id="395" r:id="rId4"/>
    <p:sldId id="388" r:id="rId5"/>
    <p:sldId id="413" r:id="rId6"/>
    <p:sldId id="406" r:id="rId7"/>
    <p:sldId id="415" r:id="rId8"/>
    <p:sldId id="421" r:id="rId9"/>
    <p:sldId id="417" r:id="rId10"/>
    <p:sldId id="416" r:id="rId11"/>
    <p:sldId id="38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FF"/>
    <a:srgbClr val="0099CC"/>
    <a:srgbClr val="A0BBDC"/>
    <a:srgbClr val="009900"/>
    <a:srgbClr val="00FFFF"/>
    <a:srgbClr val="0000FF"/>
    <a:srgbClr val="FF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3D0B9D4B-2205-4FE9-94D0-E4E0075D7127}" type="datetimeFigureOut">
              <a:rPr lang="ru-RU"/>
              <a:pPr>
                <a:defRPr/>
              </a:pPr>
              <a:t>24.04.2025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70BE25B5-424D-41E1-A7DB-0284C72350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418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fld id="{5039D8A6-88A6-499B-AB1C-5EFA78FD009B}" type="datetimeFigureOut">
              <a:rPr lang="ru-RU"/>
              <a:pPr>
                <a:defRPr/>
              </a:pPr>
              <a:t>24.04.2025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fld id="{EC42A078-58FA-49CA-ADEC-FFEB70DE43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633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8FF0-7D5D-4F96-A354-0A82027EA78C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BD29-0C1D-4450-A7A9-0C36710160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9B93-B2A3-4FA2-8295-C6D33657FD46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229CF-6530-485B-814D-B7DCE8BFDA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391C-3EC0-42BA-8762-8DCD83C444F5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4726E-AC62-4BC5-921D-5AC0AFFDB9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4B019-BE88-4DE7-88B1-146FA8A87B45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4AC3-39E6-42E9-BD70-02680C6436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E2B0-C58A-43E9-B0AF-50391274540F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CCBE-16C4-4B51-B281-71657A5474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5867-30DF-4177-81B2-82AA3638F920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1CE63-0D1A-4486-B681-497CAB10ED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EF6AF-1C0B-45D2-ADE5-7FC060350D0E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7385D-F272-4D19-8678-E64DE9DED8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C17BB-5F85-4403-AE65-DD773A7846BA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8280-DCB8-4FEE-9EB2-A7EBD2D669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448B1-C966-440F-B80E-2D4F6F64597F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58271-3410-4FF2-8B39-B7DDD0B49B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BB456-0816-48A7-8DBB-BC102DF5CBE1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869EC-79D9-4B6B-9A1F-D9939C3ECD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276F8-FBC0-4EB9-8B9D-9CBF8E66828B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1F290-6BFC-43D8-859E-3B3E9DA418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DF8711-101B-45F4-B91A-E1E3D7E1E168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01B220-3FE1-4A86-A4D3-1010817D5A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1" r:id="rId1"/>
    <p:sldLayoutId id="2147484662" r:id="rId2"/>
    <p:sldLayoutId id="2147484663" r:id="rId3"/>
    <p:sldLayoutId id="2147484664" r:id="rId4"/>
    <p:sldLayoutId id="2147484665" r:id="rId5"/>
    <p:sldLayoutId id="2147484666" r:id="rId6"/>
    <p:sldLayoutId id="2147484667" r:id="rId7"/>
    <p:sldLayoutId id="2147484668" r:id="rId8"/>
    <p:sldLayoutId id="2147484669" r:id="rId9"/>
    <p:sldLayoutId id="2147484670" r:id="rId10"/>
    <p:sldLayoutId id="2147484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76;&#1090;%20&#1079;&#1072;&#1076;&#1086;&#1083;%2024!R4C1:R20C7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86;&#1073;&#1098;&#1077;&#1084;%20&#1087;&#1088;&#1086;&#1080;&#1079;&#1074;&#1086;&#1076;&#1089;&#1090;&#1074;&#1072;!R3C1:R8C5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86;&#1073;&#1098;&#1077;&#1084;%20&#1087;&#1088;&#1086;&#1080;&#1079;&#1074;&#1086;&#1076;&#1089;&#1090;&#1074;&#1072;!%5b&#1086;&#1090;&#1095;&#1077;&#1090;%20&#1046;&#1058;&#1069;&#1062;-2024-&#1082;%20&#1087;&#1088;&#1077;&#1079;&#1077;&#1085;&#1090;&#1072;&#1094;&#1080;&#1080;!.xlsx%5d&#1086;&#1073;&#1098;&#1077;&#1084;%20&#1087;&#1088;&#1086;&#1080;&#1079;&#1074;&#1086;&#1076;&#1089;&#1090;&#1074;&#1072;%20&#1044;&#1080;&#1072;&#1075;&#1088;&#1072;&#1084;&#1084;&#1072;%201" TargetMode="External"/><Relationship Id="rId5" Type="http://schemas.openxmlformats.org/officeDocument/2006/relationships/image" Target="../media/image4.emf"/><Relationship Id="rId4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86;&#1073;&#1098;&#1077;&#1084;%20&#1087;&#1088;&#1086;&#1080;&#1079;&#1074;&#1086;&#1076;&#1089;&#1090;&#1074;&#1072;!%5b&#1086;&#1090;&#1095;&#1077;&#1090;%20&#1046;&#1058;&#1069;&#1062;-2024-&#1082;%20&#1087;&#1088;&#1077;&#1079;&#1077;&#1085;&#1090;&#1072;&#1094;&#1080;&#1080;!.xlsx%5d&#1086;&#1073;&#1098;&#1077;&#1084;%20&#1087;&#1088;&#1086;&#1080;&#1079;&#1074;&#1086;&#1076;&#1089;&#1090;&#1074;&#1072;%20&#1044;&#1080;&#1072;&#1075;&#1088;&#1072;&#1084;&#1084;&#1072;%203" TargetMode="External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58;&#1057;%20&#1046;&#1058;&#1069;&#1062;-2024%20(&#1087;&#1077;&#1095;&#1072;&#1090;&#1100;)!R8C2:R33C1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58;&#1057;%20&#1046;&#1058;&#1069;&#1062;-2024%20(&#1087;&#1077;&#1095;&#1072;&#1090;&#1100;)!R34C2:R57C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58;&#1057;%20&#1046;&#1058;&#1069;&#1062;-2024%20(&#1087;&#1077;&#1095;&#1072;&#1090;&#1100;)!R58C2:R79C1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file:///\\10.24.57.50\&#1086;&#1073;&#1084;&#1077;&#1085;&#1085;&#1080;&#1082;%20&#1087;&#1101;&#1086;%202\!!!%20&#1058;&#1040;&#1056;&#1048;&#1060;&#1053;&#1040;&#1071;%20&#1043;&#1056;&#1059;&#1055;&#1055;&#1040;\&#1086;&#1073;&#1084;&#1077;&#1085;&#1085;&#1080;&#1082;%20&#1043;&#1058;&#1048;\&#1044;&#1050;&#1056;&#1045;&#1052;\&#1054;&#1058;&#1063;&#1045;&#1058;&#1067;%202024\&#1055;&#1088;&#1077;&#1079;&#1077;&#1085;&#1090;&#1072;&#1094;&#1080;&#1080;%20&#1082;%20&#1086;&#1090;&#1095;&#1077;&#1090;&#1091;-2024\&#1086;&#1090;&#1095;&#1077;&#1090;%20&#1046;&#1058;&#1069;&#1062;-2024-&#1082;%20&#1087;&#1088;&#1077;&#1079;&#1077;&#1085;&#1090;&#1072;&#1094;&#1080;&#1080;!.xlsx!&#1092;&#1093;&#1076;!R4C1:R7C3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setAr\Pictures\93_bi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9" y="404664"/>
            <a:ext cx="8791064" cy="598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714374" y="620688"/>
            <a:ext cx="8012113" cy="32146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3600" i="1" dirty="0" err="1" smtClean="0">
                <a:latin typeface="+mn-lt"/>
                <a:cs typeface="Arial" pitchFamily="34" charset="0"/>
              </a:rPr>
              <a:t>Жезказганская</a:t>
            </a:r>
            <a:r>
              <a:rPr lang="ru-RU" sz="3600" i="1" dirty="0" smtClean="0">
                <a:latin typeface="+mn-lt"/>
                <a:cs typeface="Arial" pitchFamily="34" charset="0"/>
              </a:rPr>
              <a:t> ТЭЦ</a:t>
            </a:r>
            <a:endParaRPr lang="ru-RU" sz="3600" i="1" dirty="0">
              <a:latin typeface="+mn-lt"/>
              <a:cs typeface="Arial" pitchFamily="34" charset="0"/>
            </a:endParaRPr>
          </a:p>
          <a:p>
            <a:pPr algn="ctr">
              <a:defRPr/>
            </a:pPr>
            <a:r>
              <a:rPr lang="ru-RU" sz="3600" i="1" dirty="0">
                <a:latin typeface="+mn-lt"/>
                <a:cs typeface="Arial" pitchFamily="34" charset="0"/>
              </a:rPr>
              <a:t> ТОО «</a:t>
            </a:r>
            <a:r>
              <a:rPr lang="en-US" sz="3600" i="1" dirty="0">
                <a:latin typeface="+mn-lt"/>
                <a:cs typeface="Arial" pitchFamily="34" charset="0"/>
              </a:rPr>
              <a:t>Kazakhmys Energy</a:t>
            </a:r>
            <a:r>
              <a:rPr lang="ru-RU" sz="3600" i="1" dirty="0">
                <a:latin typeface="+mn-lt"/>
                <a:cs typeface="Arial" pitchFamily="34" charset="0"/>
              </a:rPr>
              <a:t>» </a:t>
            </a:r>
            <a:r>
              <a:rPr lang="ru-RU" sz="3600" i="1" dirty="0" smtClean="0">
                <a:latin typeface="+mn-lt"/>
                <a:cs typeface="Arial" pitchFamily="34" charset="0"/>
              </a:rPr>
              <a:t>(</a:t>
            </a:r>
            <a:r>
              <a:rPr lang="ru-RU" sz="3600" i="1" dirty="0" err="1" smtClean="0">
                <a:latin typeface="+mn-lt"/>
                <a:cs typeface="Arial" pitchFamily="34" charset="0"/>
              </a:rPr>
              <a:t>Казахмыс</a:t>
            </a:r>
            <a:r>
              <a:rPr lang="ru-RU" sz="3600" i="1" dirty="0" smtClean="0">
                <a:latin typeface="+mn-lt"/>
                <a:cs typeface="Arial" pitchFamily="34" charset="0"/>
              </a:rPr>
              <a:t> </a:t>
            </a:r>
            <a:r>
              <a:rPr lang="ru-RU" sz="3600" i="1" dirty="0" err="1" smtClean="0">
                <a:latin typeface="+mn-lt"/>
                <a:cs typeface="Arial" pitchFamily="34" charset="0"/>
              </a:rPr>
              <a:t>Энерджи</a:t>
            </a:r>
            <a:r>
              <a:rPr lang="ru-RU" sz="3600" i="1" dirty="0" smtClean="0">
                <a:latin typeface="+mn-lt"/>
                <a:cs typeface="Arial" pitchFamily="34" charset="0"/>
              </a:rPr>
              <a:t>)</a:t>
            </a:r>
            <a:endParaRPr lang="ru-RU" sz="3600" i="1" dirty="0">
              <a:latin typeface="+mn-lt"/>
              <a:cs typeface="Arial" pitchFamily="34" charset="0"/>
            </a:endParaRPr>
          </a:p>
          <a:p>
            <a:pPr algn="ctr">
              <a:defRPr/>
            </a:pPr>
            <a:endParaRPr lang="ru-RU" sz="3600" i="1" dirty="0" smtClean="0">
              <a:latin typeface="+mn-lt"/>
              <a:cs typeface="Arial" pitchFamily="34" charset="0"/>
            </a:endParaRPr>
          </a:p>
          <a:p>
            <a:pPr algn="ctr">
              <a:defRPr/>
            </a:pPr>
            <a:r>
              <a:rPr lang="ru-RU" sz="3600" i="1" dirty="0" smtClean="0">
                <a:latin typeface="+mn-lt"/>
                <a:cs typeface="Arial" pitchFamily="34" charset="0"/>
              </a:rPr>
              <a:t>Отчет о деятельности по предоставлению регулируемых услуг за 202</a:t>
            </a:r>
            <a:r>
              <a:rPr lang="en-US" sz="3600" i="1" dirty="0" smtClean="0">
                <a:latin typeface="+mn-lt"/>
                <a:cs typeface="Arial" pitchFamily="34" charset="0"/>
              </a:rPr>
              <a:t>4</a:t>
            </a:r>
            <a:r>
              <a:rPr lang="ru-RU" sz="3600" i="1" dirty="0" smtClean="0">
                <a:latin typeface="+mn-lt"/>
                <a:cs typeface="Arial" pitchFamily="34" charset="0"/>
              </a:rPr>
              <a:t>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dirty="0" smtClean="0">
                <a:latin typeface="+mn-lt"/>
                <a:cs typeface="Times New Roman" pitchFamily="18" charset="0"/>
              </a:rPr>
              <a:t>Информация о работе с потребителями</a:t>
            </a:r>
            <a:endParaRPr lang="ru-RU" sz="2000" b="0" i="1" dirty="0">
              <a:latin typeface="+mn-lt"/>
              <a:cs typeface="Times New Roman" pitchFamily="18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0"/>
            <a:ext cx="1331640" cy="48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/>
            <a:r>
              <a:rPr lang="ru-RU" sz="1200" b="0" dirty="0">
                <a:latin typeface="Arial" pitchFamily="34" charset="0"/>
                <a:cs typeface="Arial" pitchFamily="34" charset="0"/>
              </a:rPr>
              <a:t>ТОО «</a:t>
            </a:r>
            <a:r>
              <a:rPr lang="en-US" sz="1200" b="0" dirty="0">
                <a:latin typeface="Arial" pitchFamily="34" charset="0"/>
                <a:cs typeface="Arial" pitchFamily="34" charset="0"/>
              </a:rPr>
              <a:t>Kazakhmys Energy» (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Казахмыс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Энерджи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) ведет постоянную работу по погашению дебиторской  задолженности, составляются соглашения и графики погашения. Также, в рамках договорных отношений составляются заявки на объем отпуска тепловой энергии, направляются уведомления о проведении сезонных включений/отключений подачи тепловой энергии и т.п.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092151"/>
              </p:ext>
            </p:extLst>
          </p:nvPr>
        </p:nvGraphicFramePr>
        <p:xfrm>
          <a:off x="323528" y="1772816"/>
          <a:ext cx="8505804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Лист" r:id="rId4" imgW="11134859" imgH="5562626" progId="Excel.Sheet.12">
                  <p:link updateAutomatic="1"/>
                </p:oleObj>
              </mc:Choice>
              <mc:Fallback>
                <p:oleObj name="Лист" r:id="rId4" imgW="11134859" imgH="556262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1772816"/>
                        <a:ext cx="8505804" cy="439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513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User\Рабочий стол\Old Desktop\Pictures\DES_Pistures_small\BCHP_1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4763" y="0"/>
            <a:ext cx="9139237" cy="685482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9219" name="Содержимое 4"/>
          <p:cNvSpPr txBox="1">
            <a:spLocks/>
          </p:cNvSpPr>
          <p:nvPr/>
        </p:nvSpPr>
        <p:spPr bwMode="auto">
          <a:xfrm>
            <a:off x="1714500" y="1643063"/>
            <a:ext cx="58578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5400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Благодарим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5400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A0BBDC"/>
          </a:solidFill>
        </p:spPr>
        <p:txBody>
          <a:bodyPr/>
          <a:lstStyle/>
          <a:p>
            <a:pPr algn="l" eaLnBrk="1" hangingPunct="1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b="1" i="1" dirty="0" smtClean="0">
                <a:latin typeface="+mn-lt"/>
                <a:cs typeface="Times New Roman" pitchFamily="18" charset="0"/>
              </a:rPr>
              <a:t>Общая информация о Жезказганской ТЭЦ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60212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	</a:t>
            </a:r>
            <a:endParaRPr lang="ru-RU" sz="1800" b="1" dirty="0" smtClean="0">
              <a:cs typeface="Times New Roman" pitchFamily="18" charset="0"/>
            </a:endParaRPr>
          </a:p>
          <a:p>
            <a:pPr indent="-7620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Жезказганская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теплоэлектроцентраль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marL="266700" indent="-266700" eaLnBrk="1" fontAlgn="auto" hangingPunct="1">
              <a:spcAft>
                <a:spcPts val="0"/>
              </a:spcAft>
              <a:buAutoNum type="arabicPeriod"/>
              <a:defRPr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Жезказганская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ТЭЦ введена в эксплуатацию </a:t>
            </a:r>
          </a:p>
          <a:p>
            <a:pPr marL="0" indent="26670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1952 году,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снабжает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электроэнергией и тепловой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26670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энергии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предприятия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ТОО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«Корпорация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Казахмыс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»,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26670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расположенные на Жезказганской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промплощадке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26670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так же осуществляет отпуск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тепловой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энергии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26670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жилищно-коммунального хозяйства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г.Жезказган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2.  Установленная электрическая мощность	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-252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МВт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    Располагаемая электрическая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мощность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-193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МВт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3.  Установленная тепловая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мощность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-564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Гкал/час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    Располагаемая тепловая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мощность       -446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Гкал/час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	Состав основного энергетического оборудования :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- установлено 8 котлов высокого давления  типа ТП-10 (ст.№4,5,6,7) Таганрогского котлостроительного завода,ТП-13«Б» (ст.№8,9) Таганрогского котлостроительного завода, БКЗ-220 (ст.№10,11) Барнаульского котлостроительного завода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паропроизводительностью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220т/ч.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- установлено 5 турбины высокого давления типа Т-50/60-8,8 (ст. №4), Т-42-90 (ст. №5), ПТ-50-90 (ст. № 6), ПТ-60-90 (ст. № 7), Т-50/60-8,8 (ст. №8).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В 2018 году введена в эксплуатацию турбина ст. №8 типа Т-50/60-8,8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-1"/>
            <a:ext cx="1259632" cy="548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AsetAr\Pictures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6000"/>
                    </a14:imgEffect>
                    <a14:imgEffect>
                      <a14:brightnessContrast bright="17000" contrast="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652" y="1772816"/>
            <a:ext cx="3974237" cy="250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B4AC3-39E6-42E9-BD70-02680C6436F6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0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A0BBDC"/>
          </a:solidFill>
        </p:spPr>
        <p:txBody>
          <a:bodyPr/>
          <a:lstStyle/>
          <a:p>
            <a:pPr eaLnBrk="1" hangingPunct="1"/>
            <a:r>
              <a:rPr lang="ru-RU" sz="2400" b="1" i="1" dirty="0">
                <a:latin typeface="+mn-lt"/>
                <a:cs typeface="Times New Roman" pitchFamily="18" charset="0"/>
              </a:rPr>
              <a:t>Общая информация о </a:t>
            </a:r>
            <a:r>
              <a:rPr lang="ru-RU" sz="2400" b="1" i="1" dirty="0" smtClean="0">
                <a:latin typeface="+mn-lt"/>
                <a:cs typeface="Times New Roman" pitchFamily="18" charset="0"/>
              </a:rPr>
              <a:t>Жезказганской </a:t>
            </a:r>
            <a:r>
              <a:rPr lang="ru-RU" sz="2400" b="1" i="1" dirty="0">
                <a:latin typeface="+mn-lt"/>
                <a:cs typeface="Times New Roman" pitchFamily="18" charset="0"/>
              </a:rPr>
              <a:t>ТЭЦ</a:t>
            </a:r>
            <a:endParaRPr lang="ru-RU" sz="2400" b="1" i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4100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8863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Жезказганская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теплоэлектроцентраль осуществляет основные виды деятельности: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1. Производство тепловой энергии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2. Производство электрической энергии </a:t>
            </a:r>
          </a:p>
          <a:p>
            <a:pPr marL="0" indent="361950" algn="just" eaLnBrk="1" hangingPunct="1">
              <a:buFont typeface="Wingdings 2" pitchFamily="18" charset="2"/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Кроме того, ЖТЭЦ осуществляет иные виды деятельности, не запрещенные действующим Законодательством.</a:t>
            </a:r>
          </a:p>
          <a:p>
            <a:pPr marL="0" indent="361950" algn="just" eaLnBrk="1" hangingPunct="1"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период с 01.01.2024г по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15.0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.2024г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 на Жезказганской ТЭЦ действовал тариф на производство тепловой энергии, утвержденный Приказом ДКРЕМ по области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№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3-ОД 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0.2023г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.,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вводом в действие с 01 декабря 2023г,  в размере 4404,15 тенге/Гкал, в том числе по группам потребителей: для АО «Предприятие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тепловодоснабжения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» - 2 221,29 тенге/Гкал без НДС; для прочих потребителей - 8 060,27 тенге/Гкал без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НДС.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0" indent="361950" algn="just" eaLnBrk="1" hangingPunct="1">
              <a:buFont typeface="Wingdings 2" pitchFamily="18" charset="2"/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период с 1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.0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.2024г по 30.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11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.2024г. на Жезказганской ТЭЦ действовал тариф на производство тепловой энергии, утвержденный Приказом ДКРЕМ по области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№ 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04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-ОД  от 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05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.0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.2024г., в соответствии с п.601 ПФТ,  в связи с изменением  стоимости топлива и заработной платы,  в размере  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5147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72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тг/Гкал (тарифная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смета скорректирована Приказом ДКРЕМ по области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№ 6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7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-ОД от 24.11.2024г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 marL="0" indent="361950" algn="just" eaLnBrk="1" hangingPunct="1">
              <a:buFont typeface="Wingdings 2" pitchFamily="18" charset="2"/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В период с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01.1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.2024г по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31.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2.2024г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 на Жезказганской ТЭЦ действовал тариф на производство тепловой энергии, утвержденный Приказом ДКРЕМ по области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№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67-ОД 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24.11.2024г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., в размере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396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,2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тг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/Гкал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361950" algn="just" eaLnBrk="1" hangingPunct="1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Средневзвешенный тариф, с учетом тарифов, действовавших за период с 1 января по 31 декабря 2024 года, сложился на уровне  5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075,48 тенге/Гкал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0" indent="361950" algn="just" eaLnBrk="1" hangingPunct="1">
              <a:buFont typeface="Wingdings 2" pitchFamily="18" charset="2"/>
              <a:buNone/>
            </a:pPr>
            <a:endParaRPr lang="ru-RU" sz="1400" i="1" dirty="0" smtClean="0">
              <a:latin typeface="Arial" pitchFamily="34" charset="0"/>
              <a:cs typeface="Arial" pitchFamily="34" charset="0"/>
            </a:endParaRPr>
          </a:p>
          <a:p>
            <a:pPr marL="0" indent="361950" algn="ctr" eaLnBrk="1" hangingPunct="1">
              <a:buFont typeface="Wingdings 2" pitchFamily="18" charset="2"/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Фактическая себестоимость за 2024 год составила – 5 213,51 тенге/Гкал, с учетом прибыли, направленной на выполнение утвержденной инвестиционной программы –  5 684,02 тенге/Гкал</a:t>
            </a:r>
            <a:r>
              <a:rPr lang="ru-RU" sz="1400" dirty="0"/>
              <a:t>.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3" y="0"/>
            <a:ext cx="1299737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B4AC3-39E6-42E9-BD70-02680C6436F6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rmAutofit fontScale="97500"/>
          </a:bodyPr>
          <a:lstStyle/>
          <a:p>
            <a:pPr indent="447675" fontAlgn="auto">
              <a:spcAft>
                <a:spcPts val="0"/>
              </a:spcAft>
              <a:defRPr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Отпуск тепловой энергии потребителям ЖТЭЦ</a:t>
            </a:r>
            <a:endParaRPr lang="ru-RU" sz="1800" b="0" i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1" y="0"/>
            <a:ext cx="129974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041225"/>
              </p:ext>
            </p:extLst>
          </p:nvPr>
        </p:nvGraphicFramePr>
        <p:xfrm>
          <a:off x="467544" y="3429000"/>
          <a:ext cx="427672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Лист" r:id="rId4" imgW="6248458" imgH="3876739" progId="Excel.Sheet.12">
                  <p:link updateAutomatic="1"/>
                </p:oleObj>
              </mc:Choice>
              <mc:Fallback>
                <p:oleObj name="Лист" r:id="rId4" imgW="6248458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3429000"/>
                        <a:ext cx="4276725" cy="280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180556"/>
              </p:ext>
            </p:extLst>
          </p:nvPr>
        </p:nvGraphicFramePr>
        <p:xfrm>
          <a:off x="4789488" y="3430588"/>
          <a:ext cx="4033837" cy="280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Лист" r:id="rId6" imgW="6048227" imgH="3876739" progId="Excel.Sheet.12">
                  <p:link updateAutomatic="1"/>
                </p:oleObj>
              </mc:Choice>
              <mc:Fallback>
                <p:oleObj name="Лист" r:id="rId6" imgW="6048227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89488" y="3430588"/>
                        <a:ext cx="4033837" cy="280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862652"/>
              </p:ext>
            </p:extLst>
          </p:nvPr>
        </p:nvGraphicFramePr>
        <p:xfrm>
          <a:off x="164806" y="1052736"/>
          <a:ext cx="8814388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Лист" r:id="rId8" imgW="9286973" imgH="2048017" progId="Excel.Sheet.12">
                  <p:link updateAutomatic="1"/>
                </p:oleObj>
              </mc:Choice>
              <mc:Fallback>
                <p:oleObj name="Лист" r:id="rId8" imgW="9286973" imgH="204801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4806" y="1052736"/>
                        <a:ext cx="8814388" cy="21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rmAutofit fontScale="97500"/>
          </a:bodyPr>
          <a:lstStyle/>
          <a:p>
            <a:pPr indent="180975" fontAlgn="auto">
              <a:spcAft>
                <a:spcPts val="0"/>
              </a:spcAft>
              <a:defRPr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Отчет по исполнению  тарифной сметы на услуги </a:t>
            </a:r>
          </a:p>
          <a:p>
            <a:pPr indent="180975" fontAlgn="auto">
              <a:spcAft>
                <a:spcPts val="0"/>
              </a:spcAft>
              <a:defRPr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производства тепловой энергии ЖТЭЦ за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202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год</a:t>
            </a:r>
            <a:endParaRPr lang="ru-RU" sz="1600" b="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1" y="0"/>
            <a:ext cx="129974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524401"/>
              </p:ext>
            </p:extLst>
          </p:nvPr>
        </p:nvGraphicFramePr>
        <p:xfrm>
          <a:off x="35083" y="908720"/>
          <a:ext cx="9031445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Лист" r:id="rId4" imgW="17068916" imgH="9934601" progId="Excel.Sheet.12">
                  <p:link updateAutomatic="1"/>
                </p:oleObj>
              </mc:Choice>
              <mc:Fallback>
                <p:oleObj name="Лист" r:id="rId4" imgW="17068916" imgH="993460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83" y="908720"/>
                        <a:ext cx="9031445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39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rmAutofit fontScale="97500"/>
          </a:bodyPr>
          <a:lstStyle/>
          <a:p>
            <a:pPr indent="180975" fontAlgn="auto">
              <a:spcAft>
                <a:spcPts val="0"/>
              </a:spcAft>
              <a:defRPr/>
            </a:pPr>
            <a:r>
              <a:rPr lang="ru-RU" sz="1600" i="1" dirty="0" smtClean="0">
                <a:ea typeface="+mj-ea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Отчет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по исполнению  тарифной сметы на услуги </a:t>
            </a:r>
          </a:p>
          <a:p>
            <a:pPr indent="180975" fontAlgn="auto">
              <a:spcAft>
                <a:spcPts val="0"/>
              </a:spcAft>
              <a:defRPr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производства тепловой энергии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ЖТЭЦ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202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год</a:t>
            </a:r>
            <a:endParaRPr lang="ru-RU" sz="1600" b="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1" y="0"/>
            <a:ext cx="129974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678728"/>
              </p:ext>
            </p:extLst>
          </p:nvPr>
        </p:nvGraphicFramePr>
        <p:xfrm>
          <a:off x="143508" y="908720"/>
          <a:ext cx="8856984" cy="550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Лист" r:id="rId4" imgW="17068916" imgH="11058525" progId="Excel.Sheet.12">
                  <p:link updateAutomatic="1"/>
                </p:oleObj>
              </mc:Choice>
              <mc:Fallback>
                <p:oleObj name="Лист" r:id="rId4" imgW="17068916" imgH="110585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508" y="908720"/>
                        <a:ext cx="8856984" cy="5505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53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rmAutofit fontScale="97500"/>
          </a:bodyPr>
          <a:lstStyle/>
          <a:p>
            <a:pPr indent="180975" fontAlgn="auto">
              <a:spcAft>
                <a:spcPts val="0"/>
              </a:spcAft>
              <a:defRPr/>
            </a:pPr>
            <a:r>
              <a:rPr lang="ru-RU" sz="1800" i="1" dirty="0" smtClean="0">
                <a:ea typeface="+mj-ea"/>
                <a:cs typeface="Times New Roman" pitchFamily="18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Отчет по исполнению  тарифной сметы на услуги </a:t>
            </a:r>
          </a:p>
          <a:p>
            <a:pPr indent="180975" fontAlgn="auto">
              <a:spcAft>
                <a:spcPts val="0"/>
              </a:spcAft>
              <a:defRPr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производства тепловой энергии ЖТЭЦ за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202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год</a:t>
            </a:r>
            <a:endParaRPr lang="ru-RU" sz="1600" b="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1" y="0"/>
            <a:ext cx="129974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27859"/>
              </p:ext>
            </p:extLst>
          </p:nvPr>
        </p:nvGraphicFramePr>
        <p:xfrm>
          <a:off x="130938" y="1052736"/>
          <a:ext cx="8882123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Лист" r:id="rId4" imgW="17068916" imgH="8439163" progId="Excel.Sheet.12">
                  <p:link updateAutomatic="1"/>
                </p:oleObj>
              </mc:Choice>
              <mc:Fallback>
                <p:oleObj name="Лист" r:id="rId4" imgW="17068916" imgH="843916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0938" y="1052736"/>
                        <a:ext cx="8882123" cy="4896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0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36512" y="0"/>
            <a:ext cx="9180512" cy="1124744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+mn-lt"/>
                <a:cs typeface="Times New Roman" pitchFamily="18" charset="0"/>
              </a:rPr>
              <a:t>Информация об исполнении утвержденной инвестиционной  программы,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+mn-lt"/>
                <a:cs typeface="Times New Roman" pitchFamily="18" charset="0"/>
              </a:rPr>
              <a:t>о </a:t>
            </a:r>
            <a:r>
              <a:rPr lang="ru-RU" sz="1600" i="1" dirty="0">
                <a:latin typeface="+mn-lt"/>
                <a:cs typeface="Times New Roman" pitchFamily="18" charset="0"/>
              </a:rPr>
              <a:t>соблюдении показателей качества и надежности регулируемых услуг и </a:t>
            </a:r>
            <a:endParaRPr lang="ru-RU" sz="1600" i="1" dirty="0" smtClean="0">
              <a:latin typeface="+mn-lt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+mn-lt"/>
                <a:cs typeface="Times New Roman" pitchFamily="18" charset="0"/>
              </a:rPr>
              <a:t>достижении </a:t>
            </a:r>
            <a:r>
              <a:rPr lang="ru-RU" sz="1600" i="1" dirty="0">
                <a:latin typeface="+mn-lt"/>
                <a:cs typeface="Times New Roman" pitchFamily="18" charset="0"/>
              </a:rPr>
              <a:t>показателей эффективности </a:t>
            </a:r>
            <a:r>
              <a:rPr lang="ru-RU" sz="1600" i="1" dirty="0" smtClean="0">
                <a:latin typeface="+mn-lt"/>
                <a:cs typeface="Times New Roman" pitchFamily="18" charset="0"/>
              </a:rPr>
              <a:t>деятельности по производству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+mn-lt"/>
                <a:cs typeface="Times New Roman" pitchFamily="18" charset="0"/>
              </a:rPr>
              <a:t>тепловой энергии Жезказганской ТЭЦ за 202</a:t>
            </a:r>
            <a:r>
              <a:rPr lang="en-US" sz="1600" i="1" dirty="0" smtClean="0">
                <a:latin typeface="+mn-lt"/>
                <a:cs typeface="Times New Roman" pitchFamily="18" charset="0"/>
              </a:rPr>
              <a:t>4</a:t>
            </a:r>
            <a:r>
              <a:rPr lang="ru-RU" sz="1600" i="1" dirty="0" smtClean="0">
                <a:latin typeface="+mn-lt"/>
                <a:cs typeface="Times New Roman" pitchFamily="18" charset="0"/>
              </a:rPr>
              <a:t> год</a:t>
            </a:r>
            <a:endParaRPr lang="ru-RU" sz="1600" b="0" i="1" dirty="0">
              <a:latin typeface="+mn-lt"/>
              <a:cs typeface="Times New Roman" pitchFamily="18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0"/>
            <a:ext cx="1331640" cy="48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8033" y="1268760"/>
            <a:ext cx="865348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Действующая Инвестиционная программа по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Жезгазганской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ТЭЦ ТОО «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Kazakhmys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Energy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» (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Казахмыс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Энерджи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) утверждена Совместным приказом «Об утверждении инвестиционной программы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Жезказганской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ТЭЦ товарищества с ограниченной ответственностью «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Kazakhmys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Energy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» (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Казахмыс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Энерджи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) на услуги по производству тепловой энергии на 2023-2027 годы» Министерства энергетики Республики Казахстан от 12 октября 2023 года № 364 и Департамента Комитета по регулированию естественных монополий Министерства национальной экономики Республики Казахстан по области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от 25 сентября 2023 года № 58-ОД.</a:t>
            </a:r>
          </a:p>
          <a:p>
            <a:pPr algn="just"/>
            <a:r>
              <a:rPr lang="ru-RU" sz="1200" b="0" dirty="0">
                <a:latin typeface="Arial" pitchFamily="34" charset="0"/>
                <a:cs typeface="Arial" pitchFamily="34" charset="0"/>
              </a:rPr>
              <a:t>Общая сумма расходов по инвестиционным мероприятиям на 2024 год утверждена в размере  709 774,74 тыс. тенге. Инвестиционная программа предполагает реализацию мероприятий по Капитальному ремонту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котлоагрегата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ст. №5.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653136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endParaRPr lang="ru-RU" sz="1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5801" y="5229200"/>
            <a:ext cx="85327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Мероприятия утвержденной инвестиционной  программы 2024 года направлены на обновление основных средств предприятия и повышения эффективности регулируемых услуг в сфере производства тепловой энергией.</a:t>
            </a:r>
          </a:p>
          <a:p>
            <a:pPr algn="just"/>
            <a:r>
              <a:rPr lang="ru-RU" sz="1200" b="0" dirty="0">
                <a:latin typeface="Arial" pitchFamily="34" charset="0"/>
                <a:cs typeface="Arial" pitchFamily="34" charset="0"/>
              </a:rPr>
              <a:t>	В результате проведенного капитального ремонта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котлоагрегата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 ст.№ 5 были достигнуты следующие показатели: потери тепла снижены на 1641,7 Гкал, потребление угля на 581,9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тн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, мазута на 2,3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тн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. По итогам годового цикла ожидается существенный экономический и экологический эффект.</a:t>
            </a:r>
          </a:p>
        </p:txBody>
      </p:sp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50" y="2904634"/>
            <a:ext cx="7992888" cy="226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7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A0BBDC"/>
          </a:solidFill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Информация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об основных финансовых показателях за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202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год и </a:t>
            </a:r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перспективах деятельности ЖТЭЦ</a:t>
            </a:r>
            <a:endParaRPr lang="ru-RU" sz="16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61" y="0"/>
            <a:ext cx="129974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8271-3410-4FF2-8B39-B7DDD0B49BC9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1129429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По результатам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финансово-хозяйственной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деятельности Жезказганской ТЭЦ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ТОО «Kazakhmys Energy» (Казахмыс Энерджи)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производству тепловой энергии за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год сложился убыток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сумме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- 257,05 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млн.тенге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, по причине убыточного тарифа на производство тепловой энергии (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утвержденный в среднем за год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–  5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 075,48 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/Гкал, факт за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год – 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5 684,02 </a:t>
            </a:r>
            <a:r>
              <a:rPr lang="ru-RU" sz="1200" b="0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200" b="0" dirty="0">
                <a:latin typeface="Arial" pitchFamily="34" charset="0"/>
                <a:cs typeface="Arial" pitchFamily="34" charset="0"/>
              </a:rPr>
              <a:t>/Гкал)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33257" y="823323"/>
            <a:ext cx="7881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Информация об основных финансовых показателях Жезказганской </a:t>
            </a:r>
            <a:r>
              <a:rPr lang="ru-RU" dirty="0">
                <a:latin typeface="Arial" pitchFamily="34" charset="0"/>
                <a:cs typeface="Arial" pitchFamily="34" charset="0"/>
              </a:rPr>
              <a:t>ТЭЦ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 2024г.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7123" y="3182029"/>
            <a:ext cx="6174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Перспективы деятельности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Жезказганской </a:t>
            </a:r>
            <a:r>
              <a:rPr lang="ru-RU" dirty="0">
                <a:latin typeface="Arial" pitchFamily="34" charset="0"/>
                <a:cs typeface="Arial" pitchFamily="34" charset="0"/>
              </a:rPr>
              <a:t>ТЭЦ 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2025-2029гг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pic>
        <p:nvPicPr>
          <p:cNvPr id="11368" name="Picture 1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8" y="3489806"/>
            <a:ext cx="823595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869568"/>
              </p:ext>
            </p:extLst>
          </p:nvPr>
        </p:nvGraphicFramePr>
        <p:xfrm>
          <a:off x="647898" y="2060848"/>
          <a:ext cx="76771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Лист" r:id="rId5" imgW="7677143" imgH="1076312" progId="Excel.Sheet.12">
                  <p:link updateAutomatic="1"/>
                </p:oleObj>
              </mc:Choice>
              <mc:Fallback>
                <p:oleObj name="Лист" r:id="rId5" imgW="7677143" imgH="107631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7898" y="2060848"/>
                        <a:ext cx="7677150" cy="107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36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28117</TotalTime>
  <Words>553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8</vt:i4>
      </vt:variant>
      <vt:variant>
        <vt:lpstr>Заголовки слайдов</vt:lpstr>
      </vt:variant>
      <vt:variant>
        <vt:i4>11</vt:i4>
      </vt:variant>
    </vt:vector>
  </HeadingPairs>
  <TitlesOfParts>
    <vt:vector size="24" baseType="lpstr">
      <vt:lpstr>Arial</vt:lpstr>
      <vt:lpstr>Calibri</vt:lpstr>
      <vt:lpstr>Times New Roman</vt:lpstr>
      <vt:lpstr>Wingdings 2</vt:lpstr>
      <vt:lpstr>Тема Office</vt:lpstr>
      <vt:lpstr>\\10.24.57.50\обменник пэо 2\!!! ТАРИФНАЯ ГРУППА\обменник ГТИ\ДКРЕМ\ОТЧЕТЫ 2024\Презентации к отчету-2024\отчет ЖТЭЦ-2024-к презентации!.xlsx!объем производства![отчет ЖТЭЦ-2024-к презентации!.xlsx]объем производства Диаграмма 3</vt:lpstr>
      <vt:lpstr>\\10.24.57.50\обменник пэо 2\!!! ТАРИФНАЯ ГРУППА\обменник ГТИ\ДКРЕМ\ОТЧЕТЫ 2024\Презентации к отчету-2024\отчет ЖТЭЦ-2024-к презентации!.xlsx!объем производства![отчет ЖТЭЦ-2024-к презентации!.xlsx]объем производства Диаграмма 1</vt:lpstr>
      <vt:lpstr>\\10.24.57.50\обменник пэо 2\!!! ТАРИФНАЯ ГРУППА\обменник ГТИ\ДКРЕМ\ОТЧЕТЫ 2024\Презентации к отчету-2024\отчет ЖТЭЦ-2024-к презентации!.xlsx!объем производства!R3C1:R8C5</vt:lpstr>
      <vt:lpstr>\\10.24.57.50\обменник пэо 2\!!! ТАРИФНАЯ ГРУППА\обменник ГТИ\ДКРЕМ\ОТЧЕТЫ 2024\Презентации к отчету-2024\отчет ЖТЭЦ-2024-к презентации!.xlsx!ТС ЖТЭЦ-2024 (печать)!R8C2:R33C11</vt:lpstr>
      <vt:lpstr>\\10.24.57.50\обменник пэо 2\!!! ТАРИФНАЯ ГРУППА\обменник ГТИ\ДКРЕМ\ОТЧЕТЫ 2024\Презентации к отчету-2024\отчет ЖТЭЦ-2024-к презентации!.xlsx!ТС ЖТЭЦ-2024 (печать)!R34C2:R57C11</vt:lpstr>
      <vt:lpstr>\\10.24.57.50\обменник пэо 2\!!! ТАРИФНАЯ ГРУППА\обменник ГТИ\ДКРЕМ\ОТЧЕТЫ 2024\Презентации к отчету-2024\отчет ЖТЭЦ-2024-к презентации!.xlsx!ТС ЖТЭЦ-2024 (печать)!R58C2:R79C11</vt:lpstr>
      <vt:lpstr>\\10.24.57.50\обменник пэо 2\!!! ТАРИФНАЯ ГРУППА\обменник ГТИ\ДКРЕМ\ОТЧЕТЫ 2024\Презентации к отчету-2024\отчет ЖТЭЦ-2024-к презентации!.xlsx!фхд!R4C1:R7C3</vt:lpstr>
      <vt:lpstr>\\10.24.57.50\обменник пэо 2\!!! ТАРИФНАЯ ГРУППА\обменник ГТИ\ДКРЕМ\ОТЧЕТЫ 2024\Презентации к отчету-2024\отчет ЖТЭЦ-2024-к презентации!.xlsx!дт задол 24!R4C1:R20C7</vt:lpstr>
      <vt:lpstr>Презентация PowerPoint</vt:lpstr>
      <vt:lpstr>            Общая информация о Жезказганской ТЭЦ</vt:lpstr>
      <vt:lpstr>Общая информация о Жезказганской ТЭЦ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ЗА 9 МЕСЯЦЕВ  ДЭС</dc:title>
  <dc:creator>Your User Name</dc:creator>
  <cp:lastModifiedBy>Алмагуль Нургалиева</cp:lastModifiedBy>
  <cp:revision>1230</cp:revision>
  <cp:lastPrinted>2024-04-23T09:33:54Z</cp:lastPrinted>
  <dcterms:created xsi:type="dcterms:W3CDTF">2009-10-06T11:47:54Z</dcterms:created>
  <dcterms:modified xsi:type="dcterms:W3CDTF">2025-04-24T12:37:44Z</dcterms:modified>
</cp:coreProperties>
</file>