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660" r:id="rId1"/>
  </p:sldMasterIdLst>
  <p:notesMasterIdLst>
    <p:notesMasterId r:id="rId16"/>
  </p:notesMasterIdLst>
  <p:handoutMasterIdLst>
    <p:handoutMasterId r:id="rId17"/>
  </p:handoutMasterIdLst>
  <p:sldIdLst>
    <p:sldId id="371" r:id="rId2"/>
    <p:sldId id="410" r:id="rId3"/>
    <p:sldId id="395" r:id="rId4"/>
    <p:sldId id="388" r:id="rId5"/>
    <p:sldId id="413" r:id="rId6"/>
    <p:sldId id="425" r:id="rId7"/>
    <p:sldId id="406" r:id="rId8"/>
    <p:sldId id="426" r:id="rId9"/>
    <p:sldId id="427" r:id="rId10"/>
    <p:sldId id="417" r:id="rId11"/>
    <p:sldId id="418" r:id="rId12"/>
    <p:sldId id="414" r:id="rId13"/>
    <p:sldId id="416" r:id="rId14"/>
    <p:sldId id="386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4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4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4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4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CC"/>
    <a:srgbClr val="0099FF"/>
    <a:srgbClr val="0099CC"/>
    <a:srgbClr val="A0BBDC"/>
    <a:srgbClr val="009900"/>
    <a:srgbClr val="00FFFF"/>
    <a:srgbClr val="0000FF"/>
    <a:srgbClr val="FF0066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63" autoAdjust="0"/>
    <p:restoredTop sz="94660" autoAdjust="0"/>
  </p:normalViewPr>
  <p:slideViewPr>
    <p:cSldViewPr>
      <p:cViewPr varScale="1">
        <p:scale>
          <a:sx n="116" d="100"/>
          <a:sy n="116" d="100"/>
        </p:scale>
        <p:origin x="147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ru-RU" sz="1400" baseline="0"/>
              <a:t>Факт за 2024 г.</a:t>
            </a:r>
          </a:p>
        </c:rich>
      </c:tx>
      <c:layout>
        <c:manualLayout>
          <c:xMode val="edge"/>
          <c:yMode val="edge"/>
          <c:x val="0.38811750940770956"/>
          <c:y val="1.8378009505683818E-2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491032369107584"/>
          <c:y val="0.13609314406633427"/>
          <c:w val="0.76531493597147948"/>
          <c:h val="0.73071992298540545"/>
        </c:manualLayout>
      </c:layout>
      <c:pie3DChart>
        <c:varyColors val="1"/>
        <c:ser>
          <c:idx val="0"/>
          <c:order val="0"/>
          <c:tx>
            <c:strRef>
              <c:f>'[отчет БТЭЦ-2024-к презентации.xlsx]объем производства (2)'!$E$1:$E$2</c:f>
              <c:strCache>
                <c:ptCount val="2"/>
                <c:pt idx="0">
                  <c:v>Отпуск тепловой энергии потребителям за 2024 г.</c:v>
                </c:pt>
              </c:strCache>
            </c:strRef>
          </c:tx>
          <c:dPt>
            <c:idx val="0"/>
            <c:bubble3D val="0"/>
            <c:explosion val="6"/>
          </c:dPt>
          <c:dPt>
            <c:idx val="1"/>
            <c:bubble3D val="0"/>
            <c:explosion val="9"/>
            <c:extLst xmlns:c16r2="http://schemas.microsoft.com/office/drawing/2015/06/chart">
              <c:ext xmlns:c16="http://schemas.microsoft.com/office/drawing/2014/chart" uri="{C3380CC4-5D6E-409C-BE32-E72D297353CC}">
                <c16:uniqueId val="{00000000-B15D-4C8B-8D94-634EE15F74E7}"/>
              </c:ext>
            </c:extLst>
          </c:dPt>
          <c:dPt>
            <c:idx val="2"/>
            <c:bubble3D val="0"/>
            <c:explosion val="3"/>
            <c:extLst xmlns:c16r2="http://schemas.microsoft.com/office/drawing/2015/06/chart">
              <c:ext xmlns:c16="http://schemas.microsoft.com/office/drawing/2014/chart" uri="{C3380CC4-5D6E-409C-BE32-E72D297353CC}">
                <c16:uniqueId val="{00000001-B15D-4C8B-8D94-634EE15F74E7}"/>
              </c:ext>
            </c:extLst>
          </c:dPt>
          <c:dLbls>
            <c:dLbl>
              <c:idx val="0"/>
              <c:layout>
                <c:manualLayout>
                  <c:x val="-8.3385932180164227E-2"/>
                  <c:y val="0.14624479869866291"/>
                </c:manualLayout>
              </c:layout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5.8902275769745646E-2"/>
                  <c:y val="0.50961582626677093"/>
                </c:manualLayout>
              </c:layout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6.5404821385278644E-2"/>
                  <c:y val="0.11800302524589888"/>
                </c:manualLayout>
              </c:layout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368666266114326"/>
                      <c:h val="0.58860467797629112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2.8112449799196755E-2"/>
                  <c:y val="-4.5634906375794787E-2"/>
                </c:manualLayout>
              </c:layout>
              <c:tx>
                <c:rich>
                  <a:bodyPr/>
                  <a:lstStyle/>
                  <a:p>
                    <a:fld id="{E7821A33-13EF-4088-8F22-50B8770988BB}" type="CATEGORYNAME">
                      <a:rPr lang="ru-RU" sz="1000" baseline="0"/>
                      <a:pPr/>
                      <a:t>[ИМЯ КАТЕГОРИИ]</a:t>
                    </a:fld>
                    <a:r>
                      <a:rPr lang="ru-RU" sz="1000" baseline="0"/>
                      <a:t>
</a:t>
                    </a:r>
                    <a:fld id="{745E7243-3996-4D28-85C7-D95DAF5D3282}" type="PERCENTAGE">
                      <a:rPr lang="en-US" sz="1000" baseline="0"/>
                      <a:pPr/>
                      <a:t>[ПРОЦЕНТ]</a:t>
                    </a:fld>
                    <a:endParaRPr lang="ru-RU" sz="1000" baseline="0"/>
                  </a:p>
                </c:rich>
              </c:tx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606288671747352"/>
                      <c:h val="0.25966277350869471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4"/>
              <c:layout>
                <c:manualLayout>
                  <c:x val="0.35792197662039232"/>
                  <c:y val="3.5226523176314466E-2"/>
                </c:manualLayout>
              </c:layout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aseline="0"/>
                </a:pPr>
                <a:endParaRPr lang="ru-RU"/>
              </a:p>
            </c:txPr>
            <c:dLblPos val="outEnd"/>
            <c:showLegendKey val="1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multiLvlStrRef>
              <c:f>'[отчет БТЭЦ-2024-к презентации.xlsx]объем производства (2)'!$B$3:$C$7</c:f>
              <c:multiLvlStrCache>
                <c:ptCount val="5"/>
                <c:lvl>
                  <c:pt idx="0">
                    <c:v>ГКал</c:v>
                  </c:pt>
                  <c:pt idx="1">
                    <c:v>ГКал</c:v>
                  </c:pt>
                  <c:pt idx="2">
                    <c:v>ГКал</c:v>
                  </c:pt>
                  <c:pt idx="3">
                    <c:v>ГКал</c:v>
                  </c:pt>
                  <c:pt idx="4">
                    <c:v>ГКал</c:v>
                  </c:pt>
                </c:lvl>
                <c:lvl>
                  <c:pt idx="0">
                    <c:v>ТОО "БАЛХАШ ЖЫЛУ"</c:v>
                  </c:pt>
                  <c:pt idx="1">
                    <c:v>ТОО  «Корпорация Казахмыс»(БЦМ)</c:v>
                  </c:pt>
                  <c:pt idx="2">
                    <c:v>ТОО «Kazakhmys Distribution»</c:v>
                  </c:pt>
                  <c:pt idx="3">
                    <c:v>ТОО KAZAKHMYS SMELTING</c:v>
                  </c:pt>
                  <c:pt idx="4">
                    <c:v>Прочие потребители</c:v>
                  </c:pt>
                </c:lvl>
              </c:multiLvlStrCache>
            </c:multiLvlStrRef>
          </c:cat>
          <c:val>
            <c:numRef>
              <c:f>'[отчет БТЭЦ-2024-к презентации.xlsx]объем производства (2)'!$E$3:$E$7</c:f>
              <c:numCache>
                <c:formatCode>_(* #,##0.00_);_(* \(#,##0.00\);_(* "-"??_);_(@_)</c:formatCode>
                <c:ptCount val="5"/>
                <c:pt idx="0">
                  <c:v>566940</c:v>
                </c:pt>
                <c:pt idx="1">
                  <c:v>55748.88999999997</c:v>
                </c:pt>
                <c:pt idx="2">
                  <c:v>19634.739000000001</c:v>
                </c:pt>
                <c:pt idx="3">
                  <c:v>123625.99099999998</c:v>
                </c:pt>
                <c:pt idx="4">
                  <c:v>8068.37999999983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B15D-4C8B-8D94-634EE15F74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ru-RU" sz="1400" baseline="0"/>
              <a:t>Принято в действующей ТС</a:t>
            </a:r>
          </a:p>
        </c:rich>
      </c:tx>
      <c:layout>
        <c:manualLayout>
          <c:xMode val="edge"/>
          <c:yMode val="edge"/>
          <c:x val="0.25853551842605033"/>
          <c:y val="1.5420162929027427E-2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431210708856856"/>
          <c:y val="0.12413195825269316"/>
          <c:w val="0.80598729506637767"/>
          <c:h val="0.7654765654293213"/>
        </c:manualLayout>
      </c:layout>
      <c:pie3DChart>
        <c:varyColors val="1"/>
        <c:ser>
          <c:idx val="0"/>
          <c:order val="0"/>
          <c:tx>
            <c:strRef>
              <c:f>'[отчет БТЭЦ-2024-к презентации.xlsx]объем производства (2)'!$E$1:$E$2</c:f>
              <c:strCache>
                <c:ptCount val="2"/>
                <c:pt idx="0">
                  <c:v>Отпуск тепловой энергии потребителям за 2024 г.</c:v>
                </c:pt>
              </c:strCache>
            </c:strRef>
          </c:tx>
          <c:dPt>
            <c:idx val="1"/>
            <c:bubble3D val="0"/>
            <c:explosion val="9"/>
            <c:extLst xmlns:c16r2="http://schemas.microsoft.com/office/drawing/2015/06/chart">
              <c:ext xmlns:c16="http://schemas.microsoft.com/office/drawing/2014/chart" uri="{C3380CC4-5D6E-409C-BE32-E72D297353CC}">
                <c16:uniqueId val="{00000000-FD47-471F-9EC7-CE1C146EE3FE}"/>
              </c:ext>
            </c:extLst>
          </c:dPt>
          <c:dPt>
            <c:idx val="2"/>
            <c:bubble3D val="0"/>
            <c:explosion val="3"/>
            <c:extLst xmlns:c16r2="http://schemas.microsoft.com/office/drawing/2015/06/chart">
              <c:ext xmlns:c16="http://schemas.microsoft.com/office/drawing/2014/chart" uri="{C3380CC4-5D6E-409C-BE32-E72D297353CC}">
                <c16:uniqueId val="{00000001-FD47-471F-9EC7-CE1C146EE3FE}"/>
              </c:ext>
            </c:extLst>
          </c:dPt>
          <c:dLbls>
            <c:dLbl>
              <c:idx val="0"/>
              <c:layout>
                <c:manualLayout>
                  <c:x val="-2.7534303595811535E-2"/>
                  <c:y val="0.10924174570250422"/>
                </c:manualLayout>
              </c:layout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FD47-471F-9EC7-CE1C146EE3FE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"/>
                  <c:y val="0.32774664503976741"/>
                </c:manualLayout>
              </c:layout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FD47-471F-9EC7-CE1C146EE3FE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5.8811262025499994E-2"/>
                  <c:y val="0.2100595416210794"/>
                </c:manualLayout>
              </c:layout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FD47-471F-9EC7-CE1C146EE3FE}"/>
                </c:ext>
                <c:ext xmlns:c15="http://schemas.microsoft.com/office/drawing/2012/chart" uri="{CE6537A1-D6FC-4f65-9D91-7224C49458BB}">
                  <c15:layout>
                    <c:manualLayout>
                      <c:w val="0.11744315195733793"/>
                      <c:h val="0.44040955427218748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-0.11658309152090446"/>
                  <c:y val="-4.2131635151982502E-3"/>
                </c:manualLayout>
              </c:layout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.36208076692043623"/>
                  <c:y val="6.3500336057845747E-2"/>
                </c:manualLayout>
              </c:layout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aseline="0"/>
                </a:pPr>
                <a:endParaRPr lang="ru-RU"/>
              </a:p>
            </c:txPr>
            <c:dLblPos val="outEnd"/>
            <c:showLegendKey val="1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multiLvlStrRef>
              <c:f>'[отчет БТЭЦ-2024-к презентации.xlsx]объем производства (2)'!$B$3:$C$7</c:f>
              <c:multiLvlStrCache>
                <c:ptCount val="5"/>
                <c:lvl>
                  <c:pt idx="0">
                    <c:v>ГКал</c:v>
                  </c:pt>
                  <c:pt idx="1">
                    <c:v>ГКал</c:v>
                  </c:pt>
                  <c:pt idx="2">
                    <c:v>ГКал</c:v>
                  </c:pt>
                  <c:pt idx="3">
                    <c:v>ГКал</c:v>
                  </c:pt>
                  <c:pt idx="4">
                    <c:v>ГКал</c:v>
                  </c:pt>
                </c:lvl>
                <c:lvl>
                  <c:pt idx="0">
                    <c:v>ТОО "БАЛХАШ ЖЫЛУ"</c:v>
                  </c:pt>
                  <c:pt idx="1">
                    <c:v>ТОО  «Корпорация Казахмыс»(БЦМ)</c:v>
                  </c:pt>
                  <c:pt idx="2">
                    <c:v>ТОО «Kazakhmys Distribution»</c:v>
                  </c:pt>
                  <c:pt idx="3">
                    <c:v>ТОО KAZAKHMYS SMELTING</c:v>
                  </c:pt>
                  <c:pt idx="4">
                    <c:v>Прочие потребители</c:v>
                  </c:pt>
                </c:lvl>
              </c:multiLvlStrCache>
            </c:multiLvlStrRef>
          </c:cat>
          <c:val>
            <c:numRef>
              <c:f>'[отчет БТЭЦ-2024-к презентации.xlsx]объем производства (2)'!$D$3:$D$7</c:f>
              <c:numCache>
                <c:formatCode>_(* #,##0.00_);_(* \(#,##0.00\);_(* "-"??_);_(@_)</c:formatCode>
                <c:ptCount val="5"/>
                <c:pt idx="0">
                  <c:v>552179</c:v>
                </c:pt>
                <c:pt idx="1">
                  <c:v>75629.879000000015</c:v>
                </c:pt>
                <c:pt idx="2">
                  <c:v>24591.225999999999</c:v>
                </c:pt>
                <c:pt idx="3">
                  <c:v>130093.55999999998</c:v>
                </c:pt>
                <c:pt idx="4">
                  <c:v>5191.835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D47-471F-9EC7-CE1C146EE3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effectLst/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effectLst/>
                <a:latin typeface="+mn-lt"/>
              </a:defRPr>
            </a:lvl1pPr>
          </a:lstStyle>
          <a:p>
            <a:pPr>
              <a:defRPr/>
            </a:pPr>
            <a:fld id="{3D0B9D4B-2205-4FE9-94D0-E4E0075D7127}" type="datetimeFigureOut">
              <a:rPr lang="ru-RU"/>
              <a:pPr>
                <a:defRPr/>
              </a:pPr>
              <a:t>24.04.2025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effectLst/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effectLst/>
                <a:latin typeface="+mn-lt"/>
              </a:defRPr>
            </a:lvl1pPr>
          </a:lstStyle>
          <a:p>
            <a:pPr>
              <a:defRPr/>
            </a:pPr>
            <a:fld id="{70BE25B5-424D-41E1-A7DB-0284C72350D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84184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>
                <a:effectLst/>
                <a:latin typeface="Arial" charset="0"/>
              </a:defRPr>
            </a:lvl1pPr>
          </a:lstStyle>
          <a:p>
            <a:pPr>
              <a:defRPr/>
            </a:pPr>
            <a:fld id="{5039D8A6-88A6-499B-AB1C-5EFA78FD009B}" type="datetimeFigureOut">
              <a:rPr lang="ru-RU"/>
              <a:pPr>
                <a:defRPr/>
              </a:pPr>
              <a:t>24.04.2025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>
                <a:effectLst/>
                <a:latin typeface="Arial" charset="0"/>
              </a:defRPr>
            </a:lvl1pPr>
          </a:lstStyle>
          <a:p>
            <a:pPr>
              <a:defRPr/>
            </a:pPr>
            <a:fld id="{EC42A078-58FA-49CA-ADEC-FFEB70DE437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46336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42A078-58FA-49CA-ADEC-FFEB70DE4372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26393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ADBC46-C148-4537-BB4F-889338D2DFBF}" type="datetime1">
              <a:rPr lang="ru-RU" smtClean="0"/>
              <a:t>24.04.2025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E5BD29-0C1D-4450-A7A9-0C36710160B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AA1A55-2F65-4EF2-BA03-A7A69F7F4B5F}" type="datetime1">
              <a:rPr lang="ru-RU" smtClean="0"/>
              <a:t>24.04.2025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229CF-6530-485B-814D-B7DCE8BFDA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053E44-DE62-41F3-A076-B7689F9EE4E6}" type="datetime1">
              <a:rPr lang="ru-RU" smtClean="0"/>
              <a:t>24.04.2025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94726E-AC62-4BC5-921D-5AC0AFFDB9F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B69FBC-8E69-4475-A095-BA48F16BA3F1}" type="datetime1">
              <a:rPr lang="ru-RU" smtClean="0"/>
              <a:t>24.04.2025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DB4AC3-39E6-42E9-BD70-02680C6436F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8ECAD0-E7E5-4017-8B1B-99B83CB04113}" type="datetime1">
              <a:rPr lang="ru-RU" smtClean="0"/>
              <a:t>24.04.2025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E5CCBE-16C4-4B51-B281-71657A54741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BE59F-0DAF-4755-B743-070C5A503AD7}" type="datetime1">
              <a:rPr lang="ru-RU" smtClean="0"/>
              <a:t>24.04.2025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11CE63-0D1A-4486-B681-497CAB10EDC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0A7B24-013D-4B40-8454-155D3FC0A0D5}" type="datetime1">
              <a:rPr lang="ru-RU" smtClean="0"/>
              <a:t>24.04.2025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7385D-F272-4D19-8678-E64DE9DED8A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F924EF-7E36-443E-823C-A1A005606F48}" type="datetime1">
              <a:rPr lang="ru-RU" smtClean="0"/>
              <a:t>24.04.2025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F48280-DCB8-4FEE-9EB2-A7EBD2D669E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1B1DF9-BC65-475B-AD1D-1E111DAE302E}" type="datetime1">
              <a:rPr lang="ru-RU" smtClean="0"/>
              <a:t>24.04.2025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258271-3410-4FF2-8B39-B7DDD0B49BC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121200-82E7-4899-834B-D2AAA4ABAEC1}" type="datetime1">
              <a:rPr lang="ru-RU" smtClean="0"/>
              <a:t>24.04.2025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B869EC-79D9-4B6B-9A1F-D9939C3ECDB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781694-23A8-482D-8796-737F41FAF2F0}" type="datetime1">
              <a:rPr lang="ru-RU" smtClean="0"/>
              <a:t>24.04.2025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61F290-6BFC-43D8-859E-3B3E9DA4180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AA7266D-9992-4954-998D-12D20BE943E6}" type="datetime1">
              <a:rPr lang="ru-RU" smtClean="0"/>
              <a:t>24.04.2025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801B220-3FE1-4A86-A4D3-1010817D5A4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61" r:id="rId1"/>
    <p:sldLayoutId id="2147484662" r:id="rId2"/>
    <p:sldLayoutId id="2147484663" r:id="rId3"/>
    <p:sldLayoutId id="2147484664" r:id="rId4"/>
    <p:sldLayoutId id="2147484665" r:id="rId5"/>
    <p:sldLayoutId id="2147484666" r:id="rId6"/>
    <p:sldLayoutId id="2147484667" r:id="rId7"/>
    <p:sldLayoutId id="2147484668" r:id="rId8"/>
    <p:sldLayoutId id="2147484669" r:id="rId9"/>
    <p:sldLayoutId id="2147484670" r:id="rId10"/>
    <p:sldLayoutId id="214748467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0.emf"/><Relationship Id="rId4" Type="http://schemas.openxmlformats.org/officeDocument/2006/relationships/oleObject" Target="file:///\\10.24.57.50\&#1086;&#1073;&#1084;&#1077;&#1085;&#1085;&#1080;&#1082;%20&#1087;&#1101;&#1086;%202\!!!%20&#1058;&#1040;&#1056;&#1048;&#1060;&#1053;&#1040;&#1071;%20&#1043;&#1056;&#1059;&#1055;&#1055;&#1040;\&#1086;&#1073;&#1084;&#1077;&#1085;&#1085;&#1080;&#1082;%20&#1043;&#1058;&#1048;\&#1044;&#1050;&#1056;&#1045;&#1052;\&#1054;&#1058;&#1063;&#1045;&#1058;&#1067;%202024\&#1055;&#1088;&#1077;&#1079;&#1077;&#1085;&#1090;&#1072;&#1094;&#1080;&#1080;%20&#1082;%20&#1086;&#1090;&#1095;&#1077;&#1090;&#1091;-2024\&#1086;&#1090;&#1095;&#1077;&#1090;%20&#1041;&#1058;&#1069;&#1062;-2024-&#1082;%20&#1087;&#1088;&#1077;&#1079;&#1077;&#1085;&#1090;&#1072;&#1094;&#1080;&#1080;.xlsx!&#1082;&#1072;&#1087;.&#1079;&#1072;&#1090;&#1088;&#1072;&#1090;&#1099;!R3C1:R5C8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1.emf"/><Relationship Id="rId4" Type="http://schemas.openxmlformats.org/officeDocument/2006/relationships/oleObject" Target="file:///\\Kargresfs01\&#1086;&#1073;&#1084;&#1077;&#1085;&#1085;&#1080;&#1082;%20&#1087;&#1101;&#1086;%202\!!!%20&#1058;&#1040;&#1056;&#1048;&#1060;&#1053;&#1040;&#1071;%20&#1043;&#1056;&#1059;&#1055;&#1055;&#1040;\&#1086;&#1073;&#1084;&#1077;&#1085;&#1085;&#1080;&#1082;%20&#1043;&#1058;&#1048;\&#1044;&#1050;&#1056;&#1045;&#1052;\&#1054;&#1058;&#1063;&#1045;&#1058;&#1067;%202024\&#1055;&#1088;&#1077;&#1079;&#1077;&#1085;&#1090;&#1072;&#1094;&#1080;&#1080;%20&#1082;%20&#1086;&#1090;&#1095;&#1077;&#1090;&#1091;-2024\&#1086;&#1090;&#1095;&#1077;&#1090;%20&#1041;&#1058;&#1069;&#1062;-2024-&#1082;%20&#1087;&#1088;&#1077;&#1079;&#1077;&#1085;&#1090;&#1072;&#1094;&#1080;&#1080;.xlsx!&#1089;&#1083;&#1072;&#1081;&#1076;%20&#1060;&#1061;&#1044;!R4C1:R8C3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2.emf"/><Relationship Id="rId4" Type="http://schemas.openxmlformats.org/officeDocument/2006/relationships/oleObject" Target="file:///\\Kargresfs01\&#1086;&#1073;&#1084;&#1077;&#1085;&#1085;&#1080;&#1082;%20&#1087;&#1101;&#1086;%202\!!!%20&#1058;&#1040;&#1056;&#1048;&#1060;&#1053;&#1040;&#1071;%20&#1043;&#1056;&#1059;&#1055;&#1055;&#1040;\&#1086;&#1073;&#1084;&#1077;&#1085;&#1085;&#1080;&#1082;%20&#1043;&#1058;&#1048;\&#1044;&#1050;&#1056;&#1045;&#1052;\&#1054;&#1058;&#1063;&#1045;&#1058;&#1067;%202024\&#1055;&#1088;&#1077;&#1079;&#1077;&#1085;&#1090;&#1072;&#1094;&#1080;&#1080;%20&#1082;%20&#1086;&#1090;&#1095;&#1077;&#1090;&#1091;-2024\&#1044;&#1090;%20&#1079;&#1072;&#1076;&#1086;&#1083;&#1078;&#1077;&#1085;&#1085;&#1086;&#1089;&#1090;&#1100;%20&#1087;&#1086;%20&#1090;&#1077;&#1087;&#1083;&#1091;%20&#1085;&#1072;%2031.12.2024%20&#1075;&#1086;&#1076;.xlsx!&#1041;&#1058;&#1069;&#1062;%2024&#1075;!R4C1:R16C7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file:///\\Kargresfs01\&#1086;&#1073;&#1084;&#1077;&#1085;&#1085;&#1080;&#1082;%20&#1087;&#1101;&#1086;%202\!!!%20&#1058;&#1040;&#1056;&#1048;&#1060;&#1053;&#1040;&#1071;%20&#1043;&#1056;&#1059;&#1055;&#1055;&#1040;\&#1086;&#1073;&#1084;&#1077;&#1085;&#1085;&#1080;&#1082;%20&#1043;&#1058;&#1048;\&#1044;&#1050;&#1056;&#1045;&#1052;\&#1054;&#1058;&#1063;&#1045;&#1058;&#1067;%202024\&#1055;&#1088;&#1077;&#1079;&#1077;&#1085;&#1090;&#1072;&#1094;&#1080;&#1080;%20&#1082;%20&#1086;&#1090;&#1095;&#1077;&#1090;&#1091;-2024\&#1086;&#1090;&#1095;&#1077;&#1090;%20&#1041;&#1058;&#1069;&#1062;-2024-&#1082;%20&#1087;&#1088;&#1077;&#1079;&#1077;&#1085;&#1090;&#1072;&#1094;&#1080;&#1080;.xlsx!&#1086;&#1073;&#1098;&#1077;&#1084;%20&#1087;&#1088;&#1086;&#1080;&#1079;&#1074;&#1086;&#1076;&#1089;&#1090;&#1074;&#1072;%20(2)!R1C1:R8C5" TargetMode="Externa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emf"/><Relationship Id="rId4" Type="http://schemas.openxmlformats.org/officeDocument/2006/relationships/oleObject" Target="file:///\\Kargresfs01\&#1086;&#1073;&#1084;&#1077;&#1085;&#1085;&#1080;&#1082;%20&#1087;&#1101;&#1086;%202\!!!%20&#1058;&#1040;&#1056;&#1048;&#1060;&#1053;&#1040;&#1071;%20&#1043;&#1056;&#1059;&#1055;&#1055;&#1040;\&#1086;&#1073;&#1084;&#1077;&#1085;&#1085;&#1080;&#1082;%20&#1043;&#1058;&#1048;\&#1044;&#1050;&#1056;&#1045;&#1052;\&#1054;&#1058;&#1063;&#1045;&#1058;&#1067;%202024\&#1055;&#1088;&#1077;&#1079;&#1077;&#1085;&#1090;&#1072;&#1094;&#1080;&#1080;%20&#1082;%20&#1086;&#1090;&#1095;&#1077;&#1090;&#1091;-2024\&#1086;&#1090;&#1095;&#1077;&#1090;%20&#1041;&#1058;&#1069;&#1062;-2024-&#1082;%20&#1087;&#1088;&#1077;&#1079;&#1077;&#1085;&#1090;&#1072;&#1094;&#1080;&#1080;.xlsx!&#1090;&#1089;%20&#1041;&#1058;&#1069;&#1062;%202024%20(2)!R1C2:R29C11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7.emf"/><Relationship Id="rId4" Type="http://schemas.openxmlformats.org/officeDocument/2006/relationships/oleObject" Target="file:///\\Kargresfs01\&#1086;&#1073;&#1084;&#1077;&#1085;&#1085;&#1080;&#1082;%20&#1087;&#1101;&#1086;%202\!!!%20&#1058;&#1040;&#1056;&#1048;&#1060;&#1053;&#1040;&#1071;%20&#1043;&#1056;&#1059;&#1055;&#1055;&#1040;\&#1086;&#1073;&#1084;&#1077;&#1085;&#1085;&#1080;&#1082;%20&#1043;&#1058;&#1048;\&#1044;&#1050;&#1056;&#1045;&#1052;\&#1054;&#1058;&#1063;&#1045;&#1058;&#1067;%202024\&#1055;&#1088;&#1077;&#1079;&#1077;&#1085;&#1090;&#1072;&#1094;&#1080;&#1080;%20&#1082;%20&#1086;&#1090;&#1095;&#1077;&#1090;&#1091;-2024\&#1086;&#1090;&#1095;&#1077;&#1090;%20&#1041;&#1058;&#1069;&#1062;-2024-&#1082;%20&#1087;&#1088;&#1077;&#1079;&#1077;&#1085;&#1090;&#1072;&#1094;&#1080;&#1080;.xlsx!&#1090;&#1089;%20&#1041;&#1058;&#1069;&#1062;%202024%20(2)!R30C2:R48C11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8.emf"/><Relationship Id="rId4" Type="http://schemas.openxmlformats.org/officeDocument/2006/relationships/oleObject" Target="file:///\\Kargresfs01\&#1086;&#1073;&#1084;&#1077;&#1085;&#1085;&#1080;&#1082;%20&#1087;&#1101;&#1086;%202\!!!%20&#1058;&#1040;&#1056;&#1048;&#1060;&#1053;&#1040;&#1071;%20&#1043;&#1056;&#1059;&#1055;&#1055;&#1040;\&#1086;&#1073;&#1084;&#1077;&#1085;&#1085;&#1080;&#1082;%20&#1043;&#1058;&#1048;\&#1044;&#1050;&#1056;&#1045;&#1052;\&#1054;&#1058;&#1063;&#1045;&#1058;&#1067;%202024\&#1055;&#1088;&#1077;&#1079;&#1077;&#1085;&#1090;&#1072;&#1094;&#1080;&#1080;%20&#1082;%20&#1086;&#1090;&#1095;&#1077;&#1090;&#1091;-2024\&#1086;&#1090;&#1095;&#1077;&#1090;%20&#1041;&#1058;&#1069;&#1062;-2024-&#1082;%20&#1087;&#1088;&#1077;&#1079;&#1077;&#1085;&#1090;&#1072;&#1094;&#1080;&#1080;.xlsx!&#1090;&#1089;%20&#1041;&#1058;&#1069;&#1062;%202024%20(2)!R49C2:R77C11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9.emf"/><Relationship Id="rId4" Type="http://schemas.openxmlformats.org/officeDocument/2006/relationships/oleObject" Target="file:///\\Kargresfs01\&#1086;&#1073;&#1084;&#1077;&#1085;&#1085;&#1080;&#1082;%20&#1087;&#1101;&#1086;%202\!!!%20&#1058;&#1040;&#1056;&#1048;&#1060;&#1053;&#1040;&#1071;%20&#1043;&#1056;&#1059;&#1055;&#1055;&#1040;\&#1086;&#1073;&#1084;&#1077;&#1085;&#1085;&#1080;&#1082;%20&#1043;&#1058;&#1048;\&#1044;&#1050;&#1056;&#1045;&#1052;\&#1054;&#1058;&#1063;&#1045;&#1058;&#1067;%202024\&#1055;&#1088;&#1077;&#1079;&#1077;&#1085;&#1090;&#1072;&#1094;&#1080;&#1080;%20&#1082;%20&#1086;&#1090;&#1095;&#1077;&#1090;&#1091;-2024\&#1086;&#1090;&#1095;&#1077;&#1090;%20&#1041;&#1058;&#1069;&#1062;-2024-&#1082;%20&#1087;&#1088;&#1077;&#1079;&#1077;&#1085;&#1090;&#1072;&#1094;&#1080;&#1080;.xlsx!&#1090;&#1089;%20&#1041;&#1058;&#1069;&#1062;%202024%20(2)!R78C2:R93C11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4" descr="Безымянный223.bmp"/>
          <p:cNvPicPr>
            <a:picLocks noChangeAspect="1"/>
          </p:cNvPicPr>
          <p:nvPr/>
        </p:nvPicPr>
        <p:blipFill rotWithShape="1">
          <a:blip r:embed="rId2" cstate="print">
            <a:lum bright="24000" contrast="-9000"/>
          </a:blip>
          <a:srcRect l="4388" t="7975" r="4668" b="6023"/>
          <a:stretch/>
        </p:blipFill>
        <p:spPr bwMode="auto">
          <a:xfrm>
            <a:off x="110530" y="188295"/>
            <a:ext cx="8925966" cy="6337049"/>
          </a:xfrm>
          <a:prstGeom prst="rect">
            <a:avLst/>
          </a:prstGeom>
          <a:solidFill>
            <a:srgbClr val="A0BBDC"/>
          </a:solidFill>
          <a:ln w="9525">
            <a:noFill/>
            <a:miter lim="800000"/>
            <a:headEnd/>
            <a:tailEnd/>
          </a:ln>
        </p:spPr>
      </p:pic>
      <p:sp>
        <p:nvSpPr>
          <p:cNvPr id="3" name="Rectangle 4"/>
          <p:cNvSpPr txBox="1">
            <a:spLocks noChangeArrowheads="1"/>
          </p:cNvSpPr>
          <p:nvPr/>
        </p:nvSpPr>
        <p:spPr>
          <a:xfrm>
            <a:off x="714374" y="620688"/>
            <a:ext cx="8012113" cy="3214688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ru-RU" sz="3600" i="1" dirty="0" err="1" smtClean="0">
                <a:latin typeface="+mn-lt"/>
                <a:cs typeface="Arial" pitchFamily="34" charset="0"/>
              </a:rPr>
              <a:t>Балхашская</a:t>
            </a:r>
            <a:r>
              <a:rPr lang="ru-RU" sz="3600" i="1" dirty="0" smtClean="0">
                <a:latin typeface="+mn-lt"/>
                <a:cs typeface="Arial" pitchFamily="34" charset="0"/>
              </a:rPr>
              <a:t> ТЭЦ</a:t>
            </a:r>
            <a:endParaRPr lang="ru-RU" sz="3600" i="1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ru-RU" sz="3600" i="1" dirty="0">
                <a:latin typeface="+mn-lt"/>
                <a:cs typeface="Arial" pitchFamily="34" charset="0"/>
              </a:rPr>
              <a:t> ТОО «</a:t>
            </a:r>
            <a:r>
              <a:rPr lang="en-US" sz="3600" i="1" dirty="0">
                <a:latin typeface="+mn-lt"/>
                <a:cs typeface="Arial" pitchFamily="34" charset="0"/>
              </a:rPr>
              <a:t>Kazakhmys Energy</a:t>
            </a:r>
            <a:r>
              <a:rPr lang="ru-RU" sz="3600" i="1" dirty="0">
                <a:latin typeface="+mn-lt"/>
                <a:cs typeface="Arial" pitchFamily="34" charset="0"/>
              </a:rPr>
              <a:t>» </a:t>
            </a:r>
            <a:r>
              <a:rPr lang="ru-RU" sz="3600" i="1" dirty="0" smtClean="0">
                <a:latin typeface="+mn-lt"/>
                <a:cs typeface="Arial" pitchFamily="34" charset="0"/>
              </a:rPr>
              <a:t>(</a:t>
            </a:r>
            <a:r>
              <a:rPr lang="ru-RU" sz="3600" i="1" dirty="0" err="1" smtClean="0">
                <a:latin typeface="+mn-lt"/>
                <a:cs typeface="Arial" pitchFamily="34" charset="0"/>
              </a:rPr>
              <a:t>Казахмыс</a:t>
            </a:r>
            <a:r>
              <a:rPr lang="ru-RU" sz="3600" i="1" dirty="0" smtClean="0">
                <a:latin typeface="+mn-lt"/>
                <a:cs typeface="Arial" pitchFamily="34" charset="0"/>
              </a:rPr>
              <a:t> </a:t>
            </a:r>
            <a:r>
              <a:rPr lang="ru-RU" sz="3600" i="1" dirty="0" err="1" smtClean="0">
                <a:latin typeface="+mn-lt"/>
                <a:cs typeface="Arial" pitchFamily="34" charset="0"/>
              </a:rPr>
              <a:t>Энерджи</a:t>
            </a:r>
            <a:r>
              <a:rPr lang="ru-RU" sz="3600" i="1" dirty="0" smtClean="0">
                <a:latin typeface="+mn-lt"/>
                <a:cs typeface="Arial" pitchFamily="34" charset="0"/>
              </a:rPr>
              <a:t>)</a:t>
            </a:r>
            <a:endParaRPr lang="ru-RU" sz="3600" i="1" dirty="0">
              <a:latin typeface="+mn-lt"/>
              <a:cs typeface="Arial" pitchFamily="34" charset="0"/>
            </a:endParaRPr>
          </a:p>
          <a:p>
            <a:pPr algn="ctr">
              <a:defRPr/>
            </a:pPr>
            <a:endParaRPr lang="ru-RU" sz="3600" i="1" dirty="0" smtClean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ru-RU" sz="3600" i="1" dirty="0">
                <a:latin typeface="+mn-lt"/>
                <a:cs typeface="Arial" pitchFamily="34" charset="0"/>
              </a:rPr>
              <a:t>Отчет о деятельности по предоставлению регулируемых услуг </a:t>
            </a:r>
            <a:r>
              <a:rPr lang="ru-RU" sz="3600" i="1">
                <a:latin typeface="+mn-lt"/>
                <a:cs typeface="Arial" pitchFamily="34" charset="0"/>
              </a:rPr>
              <a:t>за </a:t>
            </a:r>
            <a:r>
              <a:rPr lang="ru-RU" sz="3600" i="1" smtClean="0">
                <a:latin typeface="+mn-lt"/>
                <a:cs typeface="Arial" pitchFamily="34" charset="0"/>
              </a:rPr>
              <a:t>2024г</a:t>
            </a:r>
            <a:endParaRPr lang="ru-RU" sz="3600" i="1" dirty="0">
              <a:latin typeface="+mn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rgbClr val="A0BBDC"/>
          </a:solidFill>
        </p:spPr>
        <p:txBody>
          <a:bodyPr anchor="ctr">
            <a:normAutofit fontScale="97500"/>
          </a:bodyPr>
          <a:lstStyle/>
          <a:p>
            <a:pPr indent="180975" fontAlgn="auto">
              <a:spcAft>
                <a:spcPts val="0"/>
              </a:spcAft>
              <a:defRPr/>
            </a:pPr>
            <a:r>
              <a:rPr lang="ru-RU" sz="1800" i="1" dirty="0" smtClean="0">
                <a:latin typeface="Arial" pitchFamily="34" charset="0"/>
                <a:cs typeface="Arial" pitchFamily="34" charset="0"/>
              </a:rPr>
              <a:t>Отчет по исполнению  тарифной сметы на услуги </a:t>
            </a:r>
          </a:p>
          <a:p>
            <a:pPr indent="180975" fontAlgn="auto">
              <a:spcAft>
                <a:spcPts val="0"/>
              </a:spcAft>
              <a:defRPr/>
            </a:pPr>
            <a:r>
              <a:rPr lang="ru-RU" sz="1800" i="1" dirty="0" smtClean="0">
                <a:latin typeface="Arial" pitchFamily="34" charset="0"/>
                <a:cs typeface="Arial" pitchFamily="34" charset="0"/>
              </a:rPr>
              <a:t>по отводу сточных вод БТЭЦ за 2024 год</a:t>
            </a:r>
            <a:endParaRPr lang="ru-RU" sz="1800" b="0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4261" y="0"/>
            <a:ext cx="1299740" cy="476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258271-3410-4FF2-8B39-B7DDD0B49BC9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980728"/>
            <a:ext cx="84969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803275" algn="just"/>
            <a:r>
              <a:rPr lang="ru-RU" sz="1200" b="0" dirty="0">
                <a:latin typeface="Arial" pitchFamily="34" charset="0"/>
                <a:cs typeface="Arial" pitchFamily="34" charset="0"/>
              </a:rPr>
              <a:t>Действующий тариф на услуги отвода сточных вод для Балхашской ТЭЦ ТОО «Kazakhmys Energy» (Казахмыс Энерджи) был утвержден Приказом Департамента Комитета по регулированию естественных монополий и защите конкуренции Министерства национальной экономики РК по Карагандинской области № 230-ОД от 09.09.2015 г. в размере 14,75 тенге/м3. Фактическая себестоимость по услугам отвода сточных вод за </a:t>
            </a:r>
            <a:r>
              <a:rPr lang="ru-RU" sz="1200" b="0" dirty="0" smtClean="0">
                <a:latin typeface="Arial" pitchFamily="34" charset="0"/>
                <a:cs typeface="Arial" pitchFamily="34" charset="0"/>
              </a:rPr>
              <a:t>2024 </a:t>
            </a:r>
            <a:r>
              <a:rPr lang="ru-RU" sz="1200" b="0" dirty="0">
                <a:latin typeface="Arial" pitchFamily="34" charset="0"/>
                <a:cs typeface="Arial" pitchFamily="34" charset="0"/>
              </a:rPr>
              <a:t>г сложилась в размере - </a:t>
            </a:r>
            <a:r>
              <a:rPr lang="ru-RU" sz="1200" b="0" dirty="0" smtClean="0">
                <a:latin typeface="Arial" pitchFamily="34" charset="0"/>
                <a:cs typeface="Arial" pitchFamily="34" charset="0"/>
              </a:rPr>
              <a:t>84,93  </a:t>
            </a:r>
            <a:r>
              <a:rPr lang="ru-RU" sz="1200" b="0" dirty="0">
                <a:latin typeface="Arial" pitchFamily="34" charset="0"/>
                <a:cs typeface="Arial" pitchFamily="34" charset="0"/>
              </a:rPr>
              <a:t>тенге/м3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9323736"/>
              </p:ext>
            </p:extLst>
          </p:nvPr>
        </p:nvGraphicFramePr>
        <p:xfrm>
          <a:off x="457200" y="2060848"/>
          <a:ext cx="8229600" cy="4188898"/>
        </p:xfrm>
        <a:graphic>
          <a:graphicData uri="http://schemas.openxmlformats.org/drawingml/2006/table">
            <a:tbl>
              <a:tblPr/>
              <a:tblGrid>
                <a:gridCol w="543294"/>
                <a:gridCol w="1610246"/>
                <a:gridCol w="759303"/>
                <a:gridCol w="778940"/>
                <a:gridCol w="780577"/>
                <a:gridCol w="661117"/>
                <a:gridCol w="3096123"/>
              </a:tblGrid>
              <a:tr h="21722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№ п/п</a:t>
                      </a:r>
                    </a:p>
                  </a:txBody>
                  <a:tcPr marL="5257" marR="5257" marT="5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показателей</a:t>
                      </a:r>
                    </a:p>
                  </a:txBody>
                  <a:tcPr marL="5257" marR="5257" marT="5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5257" marR="5257" marT="5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Предусмотрено в утвержденной тарифной смете</a:t>
                      </a:r>
                    </a:p>
                  </a:txBody>
                  <a:tcPr marL="5257" marR="5257" marT="5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Фактически сложившиеся показатели тарифной сметы</a:t>
                      </a:r>
                    </a:p>
                  </a:txBody>
                  <a:tcPr marL="5257" marR="5257" marT="5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Отклонение в процентах</a:t>
                      </a:r>
                    </a:p>
                  </a:txBody>
                  <a:tcPr marL="5257" marR="5257" marT="5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Причины отклонения</a:t>
                      </a:r>
                    </a:p>
                  </a:txBody>
                  <a:tcPr marL="5257" marR="5257" marT="5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</a:tr>
              <a:tr h="26287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</a:t>
                      </a:r>
                    </a:p>
                  </a:txBody>
                  <a:tcPr marL="5257" marR="5257" marT="5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Затраты на производство товаров и предоставление услуг, всего</a:t>
                      </a:r>
                    </a:p>
                  </a:txBody>
                  <a:tcPr marL="5257" marR="5257" marT="5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тыс. тенге</a:t>
                      </a:r>
                    </a:p>
                  </a:txBody>
                  <a:tcPr marL="5257" marR="5257" marT="5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9 034,91</a:t>
                      </a:r>
                    </a:p>
                  </a:txBody>
                  <a:tcPr marL="5257" marR="5257" marT="5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52 221,44</a:t>
                      </a:r>
                    </a:p>
                  </a:txBody>
                  <a:tcPr marL="5257" marR="5257" marT="5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478%</a:t>
                      </a:r>
                    </a:p>
                  </a:txBody>
                  <a:tcPr marL="5257" marR="5257" marT="5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257" marR="5257" marT="5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92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5257" marR="5257" marT="5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Затраты на оплату труда, всего</a:t>
                      </a:r>
                    </a:p>
                  </a:txBody>
                  <a:tcPr marL="5257" marR="5257" marT="5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тыс. тенге</a:t>
                      </a:r>
                    </a:p>
                  </a:txBody>
                  <a:tcPr marL="5257" marR="5257" marT="5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4 029,46</a:t>
                      </a:r>
                    </a:p>
                  </a:txBody>
                  <a:tcPr marL="5257" marR="5257" marT="5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12 308,72</a:t>
                      </a:r>
                    </a:p>
                  </a:txBody>
                  <a:tcPr marL="5257" marR="5257" marT="5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205%</a:t>
                      </a:r>
                    </a:p>
                  </a:txBody>
                  <a:tcPr marL="5257" marR="5257" marT="5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Превышение за счет того, что при утверждении тарифной сметы уполномоченным органом в расчет была принята средняя зар/плата ниже фактической </a:t>
                      </a:r>
                      <a:br>
                        <a:rPr lang="ru-RU" sz="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(т/с - 61108 тг/мес; факт - 481618 тг/мес)</a:t>
                      </a:r>
                    </a:p>
                  </a:txBody>
                  <a:tcPr marL="5257" marR="5257" marT="5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92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257" marR="5257" marT="5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 том числе:</a:t>
                      </a:r>
                    </a:p>
                  </a:txBody>
                  <a:tcPr marL="5257" marR="5257" marT="5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257" marR="5257" marT="5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257" marR="5257" marT="5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257" marR="5257" marT="5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257" marR="5257" marT="5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97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2.1</a:t>
                      </a:r>
                    </a:p>
                  </a:txBody>
                  <a:tcPr marL="5257" marR="5257" marT="5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заработная плата</a:t>
                      </a:r>
                    </a:p>
                  </a:txBody>
                  <a:tcPr marL="5257" marR="5257" marT="5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тыс. тенге</a:t>
                      </a:r>
                    </a:p>
                  </a:txBody>
                  <a:tcPr marL="5257" marR="5257" marT="5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3 666,48</a:t>
                      </a:r>
                    </a:p>
                  </a:txBody>
                  <a:tcPr marL="5257" marR="5257" marT="5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11 339,22</a:t>
                      </a:r>
                    </a:p>
                  </a:txBody>
                  <a:tcPr marL="5257" marR="5257" marT="5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209%</a:t>
                      </a:r>
                    </a:p>
                  </a:txBody>
                  <a:tcPr marL="5257" marR="5257" marT="5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97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2.2</a:t>
                      </a:r>
                    </a:p>
                  </a:txBody>
                  <a:tcPr marL="5257" marR="5257" marT="5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социальный налог</a:t>
                      </a:r>
                    </a:p>
                  </a:txBody>
                  <a:tcPr marL="5257" marR="5257" marT="5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тыс. тенге</a:t>
                      </a:r>
                    </a:p>
                  </a:txBody>
                  <a:tcPr marL="5257" marR="5257" marT="5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362,98</a:t>
                      </a:r>
                    </a:p>
                  </a:txBody>
                  <a:tcPr marL="5257" marR="5257" marT="5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969,50</a:t>
                      </a:r>
                    </a:p>
                  </a:txBody>
                  <a:tcPr marL="5257" marR="5257" marT="5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167%</a:t>
                      </a:r>
                    </a:p>
                  </a:txBody>
                  <a:tcPr marL="5257" marR="5257" marT="5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571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5257" marR="5257" marT="5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Амортизация</a:t>
                      </a:r>
                    </a:p>
                  </a:txBody>
                  <a:tcPr marL="5257" marR="5257" marT="5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тыс. тенге</a:t>
                      </a:r>
                    </a:p>
                  </a:txBody>
                  <a:tcPr marL="5257" marR="5257" marT="5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4 920,10</a:t>
                      </a:r>
                    </a:p>
                  </a:txBody>
                  <a:tcPr marL="5257" marR="5257" marT="5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27 835,82</a:t>
                      </a:r>
                    </a:p>
                  </a:txBody>
                  <a:tcPr marL="5257" marR="5257" marT="5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466%</a:t>
                      </a:r>
                    </a:p>
                  </a:txBody>
                  <a:tcPr marL="5257" marR="5257" marT="5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Сумма амортизации отражена согласно данным бухгалтерского учета исходя из балансовой стоимости ОС и нормы амортизационных отчислений. В тарифной смете амортизационные отчисления приняты не в полном объеме , данные средства направлены на выполнение кап.ремонта</a:t>
                      </a:r>
                    </a:p>
                  </a:txBody>
                  <a:tcPr marL="5257" marR="5257" marT="5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92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4.</a:t>
                      </a:r>
                    </a:p>
                  </a:txBody>
                  <a:tcPr marL="5257" marR="5257" marT="5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Ремонт, всего в том числе:</a:t>
                      </a:r>
                    </a:p>
                  </a:txBody>
                  <a:tcPr marL="5257" marR="5257" marT="5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тыс. тенге</a:t>
                      </a:r>
                    </a:p>
                  </a:txBody>
                  <a:tcPr marL="5257" marR="5257" marT="5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257" marR="5257" marT="5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11 667,76</a:t>
                      </a:r>
                    </a:p>
                  </a:txBody>
                  <a:tcPr marL="5257" marR="5257" marT="5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257" marR="5257" marT="5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257" marR="5257" marT="5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81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257" marR="5257" marT="5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Ремонт, не приводящий к росту стоимости основных фондов</a:t>
                      </a:r>
                    </a:p>
                  </a:txBody>
                  <a:tcPr marL="5257" marR="5257" marT="5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тыс. тенге</a:t>
                      </a:r>
                    </a:p>
                  </a:txBody>
                  <a:tcPr marL="5257" marR="5257" marT="5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257" marR="5257" marT="5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11 667,76</a:t>
                      </a:r>
                    </a:p>
                  </a:txBody>
                  <a:tcPr marL="5257" marR="5257" marT="5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257" marR="5257" marT="5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Затраты на ремонт не учтены в дейтсвующей тарифной смете</a:t>
                      </a:r>
                    </a:p>
                  </a:txBody>
                  <a:tcPr marL="5257" marR="5257" marT="5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45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5257" marR="5257" marT="5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Прочие затраты, всего</a:t>
                      </a:r>
                    </a:p>
                  </a:txBody>
                  <a:tcPr marL="5257" marR="5257" marT="5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тыс. тенге</a:t>
                      </a:r>
                    </a:p>
                  </a:txBody>
                  <a:tcPr marL="5257" marR="5257" marT="5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85,35</a:t>
                      </a:r>
                    </a:p>
                  </a:txBody>
                  <a:tcPr marL="5257" marR="5257" marT="5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409,14</a:t>
                      </a:r>
                    </a:p>
                  </a:txBody>
                  <a:tcPr marL="5257" marR="5257" marT="5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379%</a:t>
                      </a:r>
                    </a:p>
                  </a:txBody>
                  <a:tcPr marL="5257" marR="5257" marT="5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257" marR="5257" marT="5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018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4.1</a:t>
                      </a:r>
                    </a:p>
                  </a:txBody>
                  <a:tcPr marL="5257" marR="5257" marT="5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охрана труда и техника безопасности</a:t>
                      </a:r>
                    </a:p>
                  </a:txBody>
                  <a:tcPr marL="5257" marR="5257" marT="5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тыс. тенге</a:t>
                      </a:r>
                    </a:p>
                  </a:txBody>
                  <a:tcPr marL="5257" marR="5257" marT="5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85,35</a:t>
                      </a:r>
                    </a:p>
                  </a:txBody>
                  <a:tcPr marL="5257" marR="5257" marT="5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409,14</a:t>
                      </a:r>
                    </a:p>
                  </a:txBody>
                  <a:tcPr marL="5257" marR="5257" marT="5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379%</a:t>
                      </a:r>
                    </a:p>
                  </a:txBody>
                  <a:tcPr marL="5257" marR="5257" marT="5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Увеличение фактической цены закупа, подтверждаемой счетами фактурами</a:t>
                      </a:r>
                    </a:p>
                  </a:txBody>
                  <a:tcPr marL="5257" marR="5257" marT="5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452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III</a:t>
                      </a:r>
                    </a:p>
                  </a:txBody>
                  <a:tcPr marL="5257" marR="5257" marT="5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Всего затрат</a:t>
                      </a:r>
                    </a:p>
                  </a:txBody>
                  <a:tcPr marL="5257" marR="5257" marT="5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тыс. тенге</a:t>
                      </a:r>
                    </a:p>
                  </a:txBody>
                  <a:tcPr marL="5257" marR="5257" marT="5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9 034,91</a:t>
                      </a:r>
                    </a:p>
                  </a:txBody>
                  <a:tcPr marL="5257" marR="5257" marT="5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52 221,44</a:t>
                      </a:r>
                    </a:p>
                  </a:txBody>
                  <a:tcPr marL="5257" marR="5257" marT="5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478%</a:t>
                      </a:r>
                    </a:p>
                  </a:txBody>
                  <a:tcPr marL="5257" marR="5257" marT="5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257" marR="5257" marT="5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452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</a:t>
                      </a:r>
                    </a:p>
                  </a:txBody>
                  <a:tcPr marL="5257" marR="5257" marT="5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Всего доходов</a:t>
                      </a:r>
                    </a:p>
                  </a:txBody>
                  <a:tcPr marL="5257" marR="5257" marT="5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тыс. тенге</a:t>
                      </a:r>
                    </a:p>
                  </a:txBody>
                  <a:tcPr marL="5257" marR="5257" marT="5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9 034,91</a:t>
                      </a:r>
                    </a:p>
                  </a:txBody>
                  <a:tcPr marL="5257" marR="5257" marT="5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52 221,44</a:t>
                      </a:r>
                    </a:p>
                  </a:txBody>
                  <a:tcPr marL="5257" marR="5257" marT="5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478%</a:t>
                      </a:r>
                    </a:p>
                  </a:txBody>
                  <a:tcPr marL="5257" marR="5257" marT="5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257" marR="5257" marT="5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978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VI</a:t>
                      </a:r>
                    </a:p>
                  </a:txBody>
                  <a:tcPr marL="5257" marR="5257" marT="5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Объемы оказываемых услуг</a:t>
                      </a:r>
                    </a:p>
                  </a:txBody>
                  <a:tcPr marL="5257" marR="5257" marT="5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тыс. м</a:t>
                      </a:r>
                      <a:r>
                        <a:rPr lang="ru-RU" sz="8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57" marR="5257" marT="5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612,360</a:t>
                      </a:r>
                    </a:p>
                  </a:txBody>
                  <a:tcPr marL="5257" marR="5257" marT="5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614,880</a:t>
                      </a:r>
                    </a:p>
                  </a:txBody>
                  <a:tcPr marL="5257" marR="5257" marT="5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0,41%</a:t>
                      </a:r>
                    </a:p>
                  </a:txBody>
                  <a:tcPr marL="5257" marR="5257" marT="5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Объем услуг сложился с учетом фактического потребления услуг</a:t>
                      </a:r>
                    </a:p>
                  </a:txBody>
                  <a:tcPr marL="5257" marR="5257" marT="5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97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тыс. тенге</a:t>
                      </a:r>
                    </a:p>
                  </a:txBody>
                  <a:tcPr marL="5257" marR="5257" marT="5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9 034,91</a:t>
                      </a:r>
                    </a:p>
                  </a:txBody>
                  <a:tcPr marL="5257" marR="5257" marT="5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52 221,44</a:t>
                      </a:r>
                    </a:p>
                  </a:txBody>
                  <a:tcPr marL="5257" marR="5257" marT="5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478%</a:t>
                      </a:r>
                    </a:p>
                  </a:txBody>
                  <a:tcPr marL="5257" marR="5257" marT="5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257" marR="5257" marT="5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709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VII</a:t>
                      </a:r>
                    </a:p>
                  </a:txBody>
                  <a:tcPr marL="5257" marR="5257" marT="5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Тариф (без НДС)</a:t>
                      </a:r>
                    </a:p>
                  </a:txBody>
                  <a:tcPr marL="5257" marR="5257" marT="5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тенге/м</a:t>
                      </a:r>
                      <a:r>
                        <a:rPr lang="ru-RU" sz="8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57" marR="5257" marT="5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14,75</a:t>
                      </a:r>
                    </a:p>
                  </a:txBody>
                  <a:tcPr marL="5257" marR="5257" marT="5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84,93</a:t>
                      </a:r>
                    </a:p>
                  </a:txBody>
                  <a:tcPr marL="5257" marR="5257" marT="5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476%</a:t>
                      </a:r>
                    </a:p>
                  </a:txBody>
                  <a:tcPr marL="5257" marR="5257" marT="5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257" marR="5257" marT="5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7143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0" y="5012"/>
            <a:ext cx="9144000" cy="1407764"/>
          </a:xfrm>
          <a:prstGeom prst="rect">
            <a:avLst/>
          </a:prstGeom>
          <a:solidFill>
            <a:srgbClr val="A0BBDC"/>
          </a:solidFill>
        </p:spPr>
        <p:txBody>
          <a:bodyPr anchor="ctr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i="1" dirty="0" smtClean="0">
                <a:latin typeface="+mn-lt"/>
                <a:cs typeface="Times New Roman" pitchFamily="18" charset="0"/>
              </a:rPr>
              <a:t>Информация об использовании амортизационных отчислений,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000" i="1" dirty="0" smtClean="0">
                <a:latin typeface="+mn-lt"/>
                <a:cs typeface="Times New Roman" pitchFamily="18" charset="0"/>
              </a:rPr>
              <a:t>включенных в утвержденную тарифную смету на услугу </a:t>
            </a:r>
            <a:r>
              <a:rPr lang="ru-RU" sz="2000" i="1" dirty="0">
                <a:latin typeface="+mn-lt"/>
                <a:cs typeface="Times New Roman" pitchFamily="18" charset="0"/>
              </a:rPr>
              <a:t>по </a:t>
            </a:r>
            <a:r>
              <a:rPr lang="ru-RU" sz="2000" i="1" dirty="0" smtClean="0">
                <a:latin typeface="+mn-lt"/>
                <a:cs typeface="Times New Roman" pitchFamily="18" charset="0"/>
              </a:rPr>
              <a:t>отводу сточных вод </a:t>
            </a:r>
            <a:r>
              <a:rPr lang="ru-RU" sz="2000" i="1" dirty="0">
                <a:latin typeface="+mn-lt"/>
                <a:cs typeface="Times New Roman" pitchFamily="18" charset="0"/>
              </a:rPr>
              <a:t>Балхашской ТЭЦ за </a:t>
            </a:r>
            <a:r>
              <a:rPr lang="ru-RU" sz="2000" i="1" dirty="0" smtClean="0">
                <a:latin typeface="+mn-lt"/>
                <a:cs typeface="Times New Roman" pitchFamily="18" charset="0"/>
              </a:rPr>
              <a:t>2024 год</a:t>
            </a:r>
            <a:endParaRPr lang="ru-RU" sz="2000" b="0" i="1" dirty="0">
              <a:latin typeface="+mn-lt"/>
              <a:cs typeface="Times New Roman" pitchFamily="18" charset="0"/>
            </a:endParaRP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0"/>
            <a:ext cx="1331640" cy="488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1484784"/>
            <a:ext cx="86409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Arial" pitchFamily="34" charset="0"/>
                <a:cs typeface="Arial" pitchFamily="34" charset="0"/>
              </a:rPr>
              <a:t>	</a:t>
            </a:r>
            <a:endParaRPr lang="ru-RU" sz="12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0334" y="3789040"/>
            <a:ext cx="8496944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ru-RU" sz="1300" b="0" dirty="0" smtClean="0">
                <a:latin typeface="Arial" pitchFamily="34" charset="0"/>
                <a:cs typeface="Arial" pitchFamily="34" charset="0"/>
              </a:rPr>
              <a:t>Сумма </a:t>
            </a:r>
            <a:r>
              <a:rPr lang="ru-RU" sz="1300" b="0" dirty="0">
                <a:latin typeface="Arial" pitchFamily="34" charset="0"/>
                <a:cs typeface="Arial" pitchFamily="34" charset="0"/>
              </a:rPr>
              <a:t>амортизационных отчислений, </a:t>
            </a:r>
            <a:r>
              <a:rPr lang="ru-RU" sz="1300" b="0" dirty="0" smtClean="0">
                <a:latin typeface="Arial" pitchFamily="34" charset="0"/>
                <a:cs typeface="Arial" pitchFamily="34" charset="0"/>
              </a:rPr>
              <a:t>включенных </a:t>
            </a:r>
            <a:r>
              <a:rPr lang="ru-RU" sz="1300" b="0" dirty="0">
                <a:latin typeface="Arial" pitchFamily="34" charset="0"/>
                <a:cs typeface="Arial" pitchFamily="34" charset="0"/>
              </a:rPr>
              <a:t>в утвержденную тарифную смету на услугу по отводу </a:t>
            </a:r>
            <a:r>
              <a:rPr lang="ru-RU" sz="1300" b="0" dirty="0" smtClean="0">
                <a:latin typeface="Arial" pitchFamily="34" charset="0"/>
                <a:cs typeface="Arial" pitchFamily="34" charset="0"/>
              </a:rPr>
              <a:t>сточных вод  направлена </a:t>
            </a:r>
            <a:r>
              <a:rPr lang="ru-RU" sz="1300" b="0" dirty="0">
                <a:latin typeface="Arial" pitchFamily="34" charset="0"/>
                <a:cs typeface="Arial" pitchFamily="34" charset="0"/>
              </a:rPr>
              <a:t>на выполнение мероприятий по </a:t>
            </a:r>
            <a:r>
              <a:rPr lang="ru-RU" sz="1300" b="0" dirty="0" smtClean="0">
                <a:latin typeface="Arial" pitchFamily="34" charset="0"/>
                <a:cs typeface="Arial" pitchFamily="34" charset="0"/>
              </a:rPr>
              <a:t>капитального ремонта </a:t>
            </a:r>
            <a:r>
              <a:rPr lang="ru-RU" sz="1300" b="0" dirty="0" err="1" smtClean="0">
                <a:latin typeface="Arial" pitchFamily="34" charset="0"/>
                <a:cs typeface="Arial" pitchFamily="34" charset="0"/>
              </a:rPr>
              <a:t>золопровода</a:t>
            </a:r>
            <a:r>
              <a:rPr lang="ru-RU" sz="1300" b="0" dirty="0" smtClean="0">
                <a:latin typeface="Arial" pitchFamily="34" charset="0"/>
                <a:cs typeface="Arial" pitchFamily="34" charset="0"/>
              </a:rPr>
              <a:t>. 	</a:t>
            </a:r>
          </a:p>
          <a:p>
            <a:pPr algn="just"/>
            <a:r>
              <a:rPr lang="ru-RU" sz="1300" b="0" dirty="0" smtClean="0">
                <a:latin typeface="Arial" pitchFamily="34" charset="0"/>
                <a:cs typeface="Arial" pitchFamily="34" charset="0"/>
              </a:rPr>
              <a:t>	Реализация мероприятия по капитальному ремонту </a:t>
            </a:r>
            <a:r>
              <a:rPr lang="ru-RU" sz="1300" b="0" dirty="0" err="1" smtClean="0">
                <a:latin typeface="Arial" pitchFamily="34" charset="0"/>
                <a:cs typeface="Arial" pitchFamily="34" charset="0"/>
              </a:rPr>
              <a:t>золопровода</a:t>
            </a:r>
            <a:r>
              <a:rPr lang="ru-RU" sz="13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300" b="0" dirty="0">
                <a:latin typeface="Arial" pitchFamily="34" charset="0"/>
                <a:cs typeface="Arial" pitchFamily="34" charset="0"/>
              </a:rPr>
              <a:t>направлена на повышение эффективности и надежности работ производственных мощностей предприятия, задействованных при оказании </a:t>
            </a:r>
            <a:r>
              <a:rPr lang="ru-RU" sz="1300" b="0" dirty="0" smtClean="0">
                <a:latin typeface="Arial" pitchFamily="34" charset="0"/>
                <a:cs typeface="Arial" pitchFamily="34" charset="0"/>
              </a:rPr>
              <a:t>регулируемой услуги по отводу сточных вод </a:t>
            </a:r>
            <a:r>
              <a:rPr lang="ru-RU" sz="1300" b="0" dirty="0" err="1" smtClean="0">
                <a:latin typeface="Arial" pitchFamily="34" charset="0"/>
                <a:cs typeface="Arial" pitchFamily="34" charset="0"/>
              </a:rPr>
              <a:t>Балхашской</a:t>
            </a:r>
            <a:r>
              <a:rPr lang="ru-RU" sz="13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300" b="0" dirty="0">
                <a:latin typeface="Arial" pitchFamily="34" charset="0"/>
                <a:cs typeface="Arial" pitchFamily="34" charset="0"/>
              </a:rPr>
              <a:t>ТЭЦ. </a:t>
            </a:r>
            <a:endParaRPr lang="ru-RU" sz="1300" b="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300" b="0" dirty="0">
                <a:latin typeface="Arial" pitchFamily="34" charset="0"/>
                <a:cs typeface="Arial" pitchFamily="34" charset="0"/>
              </a:rPr>
              <a:t>	</a:t>
            </a:r>
            <a:r>
              <a:rPr lang="ru-RU" sz="1300" b="0" dirty="0" smtClean="0">
                <a:latin typeface="Arial" pitchFamily="34" charset="0"/>
                <a:cs typeface="Arial" pitchFamily="34" charset="0"/>
              </a:rPr>
              <a:t>Использование </a:t>
            </a:r>
            <a:r>
              <a:rPr lang="ru-RU" sz="1300" b="0" dirty="0">
                <a:latin typeface="Arial" pitchFamily="34" charset="0"/>
                <a:cs typeface="Arial" pitchFamily="34" charset="0"/>
              </a:rPr>
              <a:t>амортизационных отчислений подтверждено счетами-фактурами, приемными актами, актами выполненных работ</a:t>
            </a:r>
            <a:r>
              <a:rPr lang="ru-RU" sz="1200" b="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258271-3410-4FF2-8B39-B7DDD0B49BC9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6854881"/>
              </p:ext>
            </p:extLst>
          </p:nvPr>
        </p:nvGraphicFramePr>
        <p:xfrm>
          <a:off x="395536" y="1494446"/>
          <a:ext cx="8448678" cy="20065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98" name="Лист" r:id="rId4" imgW="11315657" imgH="2686089" progId="Excel.Sheet.12">
                  <p:link updateAutomatic="1"/>
                </p:oleObj>
              </mc:Choice>
              <mc:Fallback>
                <p:oleObj name="Лист" r:id="rId4" imgW="11315657" imgH="2686089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5536" y="1494446"/>
                        <a:ext cx="8448678" cy="20065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33192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A0BBDC"/>
          </a:solidFill>
        </p:spPr>
        <p:txBody>
          <a:bodyPr anchor="ctr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i="1" dirty="0" smtClean="0">
                <a:latin typeface="+mn-lt"/>
                <a:cs typeface="Times New Roman" pitchFamily="18" charset="0"/>
              </a:rPr>
              <a:t>Информация об основных финансовых показателях за 2024 год и перспективах деятельности БТЭЦ</a:t>
            </a:r>
            <a:endParaRPr lang="ru-RU" sz="2000" b="0" i="1" dirty="0">
              <a:latin typeface="+mn-lt"/>
              <a:cs typeface="Times New Roman" pitchFamily="18" charset="0"/>
            </a:endParaRP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0"/>
            <a:ext cx="1331640" cy="488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1345" y="836712"/>
            <a:ext cx="8200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/>
            <a:r>
              <a:rPr lang="ru-RU" sz="1200" b="0" dirty="0" smtClean="0">
                <a:latin typeface="Arial" pitchFamily="34" charset="0"/>
                <a:cs typeface="Arial" pitchFamily="34" charset="0"/>
              </a:rPr>
              <a:t>По результатам финансово-хозяйственной деятельности </a:t>
            </a:r>
            <a:r>
              <a:rPr lang="ru-RU" sz="1200" b="0" dirty="0" err="1" smtClean="0">
                <a:latin typeface="Arial" pitchFamily="34" charset="0"/>
                <a:cs typeface="Arial" pitchFamily="34" charset="0"/>
              </a:rPr>
              <a:t>Балхашской</a:t>
            </a:r>
            <a:r>
              <a:rPr lang="ru-RU" sz="1200" b="0" dirty="0" smtClean="0">
                <a:latin typeface="Arial" pitchFamily="34" charset="0"/>
                <a:cs typeface="Arial" pitchFamily="34" charset="0"/>
              </a:rPr>
              <a:t> ТЭЦ ТОО </a:t>
            </a:r>
            <a:r>
              <a:rPr lang="ru-RU" sz="1200" b="0" dirty="0">
                <a:latin typeface="Arial" pitchFamily="34" charset="0"/>
                <a:cs typeface="Arial" pitchFamily="34" charset="0"/>
              </a:rPr>
              <a:t>«</a:t>
            </a:r>
            <a:r>
              <a:rPr lang="en-US" sz="1200" b="0" dirty="0">
                <a:latin typeface="Arial" pitchFamily="34" charset="0"/>
                <a:cs typeface="Arial" pitchFamily="34" charset="0"/>
              </a:rPr>
              <a:t>Kazakhmys Energy» (</a:t>
            </a:r>
            <a:r>
              <a:rPr lang="ru-RU" sz="1200" b="0" dirty="0">
                <a:latin typeface="Arial" pitchFamily="34" charset="0"/>
                <a:cs typeface="Arial" pitchFamily="34" charset="0"/>
              </a:rPr>
              <a:t>Казахмыс </a:t>
            </a:r>
            <a:r>
              <a:rPr lang="ru-RU" sz="1200" b="0" dirty="0" smtClean="0">
                <a:latin typeface="Arial" pitchFamily="34" charset="0"/>
                <a:cs typeface="Arial" pitchFamily="34" charset="0"/>
              </a:rPr>
              <a:t>Энерджи)  по производству тепловой энергии за 2024 год сложился убыток в </a:t>
            </a:r>
            <a:r>
              <a:rPr lang="ru-RU" sz="1200" b="0" dirty="0">
                <a:latin typeface="Arial" pitchFamily="34" charset="0"/>
                <a:cs typeface="Arial" pitchFamily="34" charset="0"/>
              </a:rPr>
              <a:t>сумме </a:t>
            </a:r>
            <a:r>
              <a:rPr lang="ru-RU" sz="1200" b="0" dirty="0" smtClean="0">
                <a:latin typeface="Arial" pitchFamily="34" charset="0"/>
                <a:cs typeface="Arial" pitchFamily="34" charset="0"/>
              </a:rPr>
              <a:t>-   -871,48 </a:t>
            </a:r>
            <a:r>
              <a:rPr lang="ru-RU" sz="1200" b="0" dirty="0" err="1" smtClean="0">
                <a:latin typeface="Arial" pitchFamily="34" charset="0"/>
                <a:cs typeface="Arial" pitchFamily="34" charset="0"/>
              </a:rPr>
              <a:t>млн.тенге</a:t>
            </a:r>
            <a:endParaRPr lang="ru-RU" sz="12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258271-3410-4FF2-8B39-B7DDD0B49BC9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7023830"/>
              </p:ext>
            </p:extLst>
          </p:nvPr>
        </p:nvGraphicFramePr>
        <p:xfrm>
          <a:off x="1100385" y="1514174"/>
          <a:ext cx="6943230" cy="13940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45" name="Лист" r:id="rId4" imgW="11430172" imgH="2295480" progId="Excel.Sheet.12">
                  <p:link updateAutomatic="1"/>
                </p:oleObj>
              </mc:Choice>
              <mc:Fallback>
                <p:oleObj name="Лист" r:id="rId4" imgW="11430172" imgH="2295480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00385" y="1514174"/>
                        <a:ext cx="6943230" cy="13940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1615932" y="3179632"/>
            <a:ext cx="61744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Arial" pitchFamily="34" charset="0"/>
                <a:cs typeface="Arial" pitchFamily="34" charset="0"/>
              </a:rPr>
              <a:t>Перспективы деятельности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Балхашской </a:t>
            </a:r>
            <a:r>
              <a:rPr lang="ru-RU" dirty="0">
                <a:latin typeface="Arial" pitchFamily="34" charset="0"/>
                <a:cs typeface="Arial" pitchFamily="34" charset="0"/>
              </a:rPr>
              <a:t>ТЭЦ на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2025-2029гг</a:t>
            </a:r>
            <a:r>
              <a:rPr lang="ru-RU" dirty="0">
                <a:latin typeface="Arial" pitchFamily="34" charset="0"/>
                <a:cs typeface="Arial" pitchFamily="34" charset="0"/>
              </a:rPr>
              <a:t>: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/>
          </p:nvPr>
        </p:nvGraphicFramePr>
        <p:xfrm>
          <a:off x="693509" y="3543953"/>
          <a:ext cx="7910939" cy="2635444"/>
        </p:xfrm>
        <a:graphic>
          <a:graphicData uri="http://schemas.openxmlformats.org/drawingml/2006/table">
            <a:tbl>
              <a:tblPr/>
              <a:tblGrid>
                <a:gridCol w="327822">
                  <a:extLst>
                    <a:ext uri="{9D8B030D-6E8A-4147-A177-3AD203B41FA5}">
                      <a16:colId xmlns="" xmlns:a16="http://schemas.microsoft.com/office/drawing/2014/main" val="588933395"/>
                    </a:ext>
                  </a:extLst>
                </a:gridCol>
                <a:gridCol w="2614565">
                  <a:extLst>
                    <a:ext uri="{9D8B030D-6E8A-4147-A177-3AD203B41FA5}">
                      <a16:colId xmlns="" xmlns:a16="http://schemas.microsoft.com/office/drawing/2014/main" val="3791182078"/>
                    </a:ext>
                  </a:extLst>
                </a:gridCol>
                <a:gridCol w="1008112">
                  <a:extLst>
                    <a:ext uri="{9D8B030D-6E8A-4147-A177-3AD203B41FA5}">
                      <a16:colId xmlns="" xmlns:a16="http://schemas.microsoft.com/office/drawing/2014/main" val="368927388"/>
                    </a:ext>
                  </a:extLst>
                </a:gridCol>
                <a:gridCol w="792088">
                  <a:extLst>
                    <a:ext uri="{9D8B030D-6E8A-4147-A177-3AD203B41FA5}">
                      <a16:colId xmlns="" xmlns:a16="http://schemas.microsoft.com/office/drawing/2014/main" val="2360290171"/>
                    </a:ext>
                  </a:extLst>
                </a:gridCol>
                <a:gridCol w="792088">
                  <a:extLst>
                    <a:ext uri="{9D8B030D-6E8A-4147-A177-3AD203B41FA5}">
                      <a16:colId xmlns="" xmlns:a16="http://schemas.microsoft.com/office/drawing/2014/main" val="3939013256"/>
                    </a:ext>
                  </a:extLst>
                </a:gridCol>
                <a:gridCol w="792088">
                  <a:extLst>
                    <a:ext uri="{9D8B030D-6E8A-4147-A177-3AD203B41FA5}">
                      <a16:colId xmlns="" xmlns:a16="http://schemas.microsoft.com/office/drawing/2014/main" val="721410366"/>
                    </a:ext>
                  </a:extLst>
                </a:gridCol>
                <a:gridCol w="792088">
                  <a:extLst>
                    <a:ext uri="{9D8B030D-6E8A-4147-A177-3AD203B41FA5}">
                      <a16:colId xmlns="" xmlns:a16="http://schemas.microsoft.com/office/drawing/2014/main" val="1693987934"/>
                    </a:ext>
                  </a:extLst>
                </a:gridCol>
                <a:gridCol w="792088">
                  <a:extLst>
                    <a:ext uri="{9D8B030D-6E8A-4147-A177-3AD203B41FA5}">
                      <a16:colId xmlns="" xmlns:a16="http://schemas.microsoft.com/office/drawing/2014/main" val="1297333888"/>
                    </a:ext>
                  </a:extLst>
                </a:gridCol>
              </a:tblGrid>
              <a:tr h="4502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№</a:t>
                      </a:r>
                    </a:p>
                  </a:txBody>
                  <a:tcPr marL="7933" marR="7933" marT="7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Наименование инвестиционного проекта</a:t>
                      </a:r>
                    </a:p>
                  </a:txBody>
                  <a:tcPr marL="7933" marR="7933" marT="7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ВСЕГО ИП БТЭЦ 2025-2029гг</a:t>
                      </a:r>
                    </a:p>
                  </a:txBody>
                  <a:tcPr marL="7933" marR="7933" marT="7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2025</a:t>
                      </a:r>
                    </a:p>
                  </a:txBody>
                  <a:tcPr marL="7933" marR="7933" marT="7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2026</a:t>
                      </a:r>
                    </a:p>
                  </a:txBody>
                  <a:tcPr marL="7933" marR="7933" marT="7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2027</a:t>
                      </a:r>
                    </a:p>
                  </a:txBody>
                  <a:tcPr marL="7933" marR="7933" marT="7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2028</a:t>
                      </a:r>
                    </a:p>
                  </a:txBody>
                  <a:tcPr marL="7933" marR="7933" marT="7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2029</a:t>
                      </a:r>
                    </a:p>
                  </a:txBody>
                  <a:tcPr marL="7933" marR="7933" marT="7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13837991"/>
                  </a:ext>
                </a:extLst>
              </a:tr>
              <a:tr h="3158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933" marR="7933" marT="7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Капитальный ремонт основного оборудования (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котлоагрегаты+турбоагрегаты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)</a:t>
                      </a:r>
                    </a:p>
                  </a:txBody>
                  <a:tcPr marL="7933" marR="7933" marT="7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455 341   </a:t>
                      </a:r>
                    </a:p>
                  </a:txBody>
                  <a:tcPr marL="7933" marR="7933" marT="7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455 341   </a:t>
                      </a:r>
                    </a:p>
                  </a:txBody>
                  <a:tcPr marL="7933" marR="7933" marT="7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500 000   </a:t>
                      </a:r>
                    </a:p>
                  </a:txBody>
                  <a:tcPr marL="7933" marR="7933" marT="7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500 000   </a:t>
                      </a:r>
                    </a:p>
                  </a:txBody>
                  <a:tcPr marL="7933" marR="7933" marT="7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500 000   </a:t>
                      </a:r>
                    </a:p>
                  </a:txBody>
                  <a:tcPr marL="7933" marR="7933" marT="7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500 000   </a:t>
                      </a:r>
                    </a:p>
                  </a:txBody>
                  <a:tcPr marL="7933" marR="7933" marT="7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841964722"/>
                  </a:ext>
                </a:extLst>
              </a:tr>
              <a:tr h="3158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933" marR="7933" marT="7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Капитальный ремонт зданий и сооружений</a:t>
                      </a:r>
                    </a:p>
                  </a:txBody>
                  <a:tcPr marL="7933" marR="7933" marT="7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606 479   </a:t>
                      </a:r>
                    </a:p>
                  </a:txBody>
                  <a:tcPr marL="7933" marR="7933" marT="7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606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479   </a:t>
                      </a:r>
                    </a:p>
                  </a:txBody>
                  <a:tcPr marL="7933" marR="7933" marT="7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000 000   </a:t>
                      </a:r>
                    </a:p>
                  </a:txBody>
                  <a:tcPr marL="7933" marR="7933" marT="7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000 000   </a:t>
                      </a:r>
                    </a:p>
                  </a:txBody>
                  <a:tcPr marL="7933" marR="7933" marT="7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000 000   </a:t>
                      </a:r>
                    </a:p>
                  </a:txBody>
                  <a:tcPr marL="7933" marR="7933" marT="7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000 000   </a:t>
                      </a:r>
                    </a:p>
                  </a:txBody>
                  <a:tcPr marL="7933" marR="7933" marT="7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167920520"/>
                  </a:ext>
                </a:extLst>
              </a:tr>
              <a:tr h="3158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933" marR="7933" marT="7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Приобретение и замена вспомогательного оборудования </a:t>
                      </a:r>
                    </a:p>
                  </a:txBody>
                  <a:tcPr marL="7933" marR="7933" marT="7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285 092   </a:t>
                      </a:r>
                    </a:p>
                  </a:txBody>
                  <a:tcPr marL="7933" marR="7933" marT="7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586 416   </a:t>
                      </a:r>
                    </a:p>
                  </a:txBody>
                  <a:tcPr marL="7933" marR="7933" marT="7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959 117   </a:t>
                      </a:r>
                    </a:p>
                  </a:txBody>
                  <a:tcPr marL="7933" marR="7933" marT="7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223 100   </a:t>
                      </a:r>
                    </a:p>
                  </a:txBody>
                  <a:tcPr marL="7933" marR="7933" marT="7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076 100   </a:t>
                      </a:r>
                    </a:p>
                  </a:txBody>
                  <a:tcPr marL="7933" marR="7933" marT="7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440 358   </a:t>
                      </a:r>
                    </a:p>
                  </a:txBody>
                  <a:tcPr marL="7933" marR="7933" marT="7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791782197"/>
                  </a:ext>
                </a:extLst>
              </a:tr>
              <a:tr h="3158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933" marR="7933" marT="7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Установка нового оборудования (расширение станции)</a:t>
                      </a:r>
                    </a:p>
                  </a:txBody>
                  <a:tcPr marL="7933" marR="7933" marT="7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734 159   </a:t>
                      </a:r>
                    </a:p>
                  </a:txBody>
                  <a:tcPr marL="7933" marR="7933" marT="7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318 837   </a:t>
                      </a:r>
                    </a:p>
                  </a:txBody>
                  <a:tcPr marL="7933" marR="7933" marT="7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378 571   </a:t>
                      </a:r>
                    </a:p>
                  </a:txBody>
                  <a:tcPr marL="7933" marR="7933" marT="7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317 014   </a:t>
                      </a:r>
                    </a:p>
                  </a:txBody>
                  <a:tcPr marL="7933" marR="7933" marT="7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719 736   </a:t>
                      </a:r>
                    </a:p>
                  </a:txBody>
                  <a:tcPr marL="7933" marR="7933" marT="7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    </a:t>
                      </a:r>
                    </a:p>
                  </a:txBody>
                  <a:tcPr marL="7933" marR="7933" marT="7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923891170"/>
                  </a:ext>
                </a:extLst>
              </a:tr>
              <a:tr h="3158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7933" marR="7933" marT="7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Приобретение прочего ТМЦ для нужд станции</a:t>
                      </a:r>
                    </a:p>
                  </a:txBody>
                  <a:tcPr marL="7933" marR="7933" marT="7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644 267   </a:t>
                      </a:r>
                    </a:p>
                  </a:txBody>
                  <a:tcPr marL="7933" marR="7933" marT="7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015 022   </a:t>
                      </a:r>
                    </a:p>
                  </a:txBody>
                  <a:tcPr marL="7933" marR="7933" marT="7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569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866   </a:t>
                      </a:r>
                    </a:p>
                  </a:txBody>
                  <a:tcPr marL="7933" marR="7933" marT="7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359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380   </a:t>
                      </a:r>
                    </a:p>
                  </a:txBody>
                  <a:tcPr marL="7933" marR="7933" marT="7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350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000   </a:t>
                      </a:r>
                    </a:p>
                  </a:txBody>
                  <a:tcPr marL="7933" marR="7933" marT="7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350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000   </a:t>
                      </a:r>
                    </a:p>
                  </a:txBody>
                  <a:tcPr marL="7933" marR="7933" marT="7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63468583"/>
                  </a:ext>
                </a:extLst>
              </a:tr>
              <a:tr h="315837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План капитальных затрат всего, в т.ч.:</a:t>
                      </a:r>
                    </a:p>
                  </a:txBody>
                  <a:tcPr marL="7933" marR="7933" marT="7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63 </a:t>
                      </a:r>
                      <a:r>
                        <a:rPr lang="ru-RU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725 338   </a:t>
                      </a:r>
                    </a:p>
                  </a:txBody>
                  <a:tcPr marL="7933" marR="7933" marT="7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6 </a:t>
                      </a:r>
                      <a:r>
                        <a:rPr lang="ru-RU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982 096   </a:t>
                      </a:r>
                    </a:p>
                  </a:txBody>
                  <a:tcPr marL="7933" marR="7933" marT="7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12 </a:t>
                      </a:r>
                      <a:r>
                        <a:rPr lang="ru-RU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407 555   </a:t>
                      </a:r>
                    </a:p>
                  </a:txBody>
                  <a:tcPr marL="7933" marR="7933" marT="7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15 </a:t>
                      </a:r>
                      <a:r>
                        <a:rPr lang="ru-RU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399 494   </a:t>
                      </a:r>
                    </a:p>
                  </a:txBody>
                  <a:tcPr marL="7933" marR="7933" marT="7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16 </a:t>
                      </a:r>
                      <a:r>
                        <a:rPr lang="ru-RU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645 836   </a:t>
                      </a:r>
                    </a:p>
                  </a:txBody>
                  <a:tcPr marL="7933" marR="7933" marT="7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12 </a:t>
                      </a:r>
                      <a:r>
                        <a:rPr lang="ru-RU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290 358   </a:t>
                      </a:r>
                    </a:p>
                  </a:txBody>
                  <a:tcPr marL="7933" marR="7933" marT="7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9217630"/>
                  </a:ext>
                </a:extLst>
              </a:tr>
              <a:tr h="138046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-за счет дохода от реализации тепловой энергии</a:t>
                      </a:r>
                    </a:p>
                  </a:txBody>
                  <a:tcPr marL="7933" marR="7933" marT="7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475 816   </a:t>
                      </a:r>
                    </a:p>
                  </a:txBody>
                  <a:tcPr marL="7933" marR="7933" marT="7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296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107   </a:t>
                      </a:r>
                    </a:p>
                  </a:txBody>
                  <a:tcPr marL="7933" marR="7933" marT="7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349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001   </a:t>
                      </a:r>
                    </a:p>
                  </a:txBody>
                  <a:tcPr marL="7933" marR="7933" marT="7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399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547   </a:t>
                      </a:r>
                    </a:p>
                  </a:txBody>
                  <a:tcPr marL="7933" marR="7933" marT="7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431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161   </a:t>
                      </a:r>
                    </a:p>
                  </a:txBody>
                  <a:tcPr marL="7933" marR="7933" marT="7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   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33" marR="7933" marT="7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157799255"/>
                  </a:ext>
                </a:extLst>
              </a:tr>
              <a:tr h="138046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-за счет дохода от реализации прочих услуг</a:t>
                      </a:r>
                    </a:p>
                  </a:txBody>
                  <a:tcPr marL="7933" marR="7933" marT="7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249 523   </a:t>
                      </a:r>
                    </a:p>
                  </a:txBody>
                  <a:tcPr marL="7933" marR="7933" marT="7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685 989   </a:t>
                      </a:r>
                    </a:p>
                  </a:txBody>
                  <a:tcPr marL="7933" marR="7933" marT="7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058 554   </a:t>
                      </a:r>
                    </a:p>
                  </a:txBody>
                  <a:tcPr marL="7933" marR="7933" marT="7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999 947   </a:t>
                      </a:r>
                    </a:p>
                  </a:txBody>
                  <a:tcPr marL="7933" marR="7933" marT="7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214 675   </a:t>
                      </a:r>
                    </a:p>
                  </a:txBody>
                  <a:tcPr marL="7933" marR="7933" marT="7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290 358   </a:t>
                      </a:r>
                    </a:p>
                  </a:txBody>
                  <a:tcPr marL="7933" marR="7933" marT="7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2997319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3506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A0BBDC"/>
          </a:solidFill>
        </p:spPr>
        <p:txBody>
          <a:bodyPr anchor="ctr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i="1" dirty="0" smtClean="0">
                <a:latin typeface="+mn-lt"/>
                <a:cs typeface="Times New Roman" pitchFamily="18" charset="0"/>
              </a:rPr>
              <a:t>Информация о работе с потребителями</a:t>
            </a:r>
            <a:endParaRPr lang="ru-RU" sz="2000" b="0" i="1" dirty="0">
              <a:latin typeface="+mn-lt"/>
              <a:cs typeface="Times New Roman" pitchFamily="18" charset="0"/>
            </a:endParaRP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0"/>
            <a:ext cx="1331640" cy="488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8873" y="908720"/>
            <a:ext cx="8352928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7675" algn="just"/>
            <a:r>
              <a:rPr lang="ru-RU" sz="1200" b="0" dirty="0">
                <a:latin typeface="Arial" pitchFamily="34" charset="0"/>
                <a:cs typeface="Arial" pitchFamily="34" charset="0"/>
              </a:rPr>
              <a:t>ТОО «</a:t>
            </a:r>
            <a:r>
              <a:rPr lang="en-US" sz="1200" b="0" dirty="0">
                <a:latin typeface="Arial" pitchFamily="34" charset="0"/>
                <a:cs typeface="Arial" pitchFamily="34" charset="0"/>
              </a:rPr>
              <a:t>Kazakhmys Energy» (</a:t>
            </a:r>
            <a:r>
              <a:rPr lang="ru-RU" sz="1200" b="0" dirty="0" err="1">
                <a:latin typeface="Arial" pitchFamily="34" charset="0"/>
                <a:cs typeface="Arial" pitchFamily="34" charset="0"/>
              </a:rPr>
              <a:t>Казахмыс</a:t>
            </a:r>
            <a:r>
              <a:rPr lang="ru-RU" sz="1200" b="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b="0" dirty="0" err="1">
                <a:latin typeface="Arial" pitchFamily="34" charset="0"/>
                <a:cs typeface="Arial" pitchFamily="34" charset="0"/>
              </a:rPr>
              <a:t>Энерджи</a:t>
            </a:r>
            <a:r>
              <a:rPr lang="ru-RU" sz="1200" b="0" dirty="0" smtClean="0">
                <a:latin typeface="Arial" pitchFamily="34" charset="0"/>
                <a:cs typeface="Arial" pitchFamily="34" charset="0"/>
              </a:rPr>
              <a:t>) ведет постоянную работу по погашению дебиторской  задолженности, составляются соглашения и графики погашения. Также, в рамках договорных отношений составляются заявки на объем отпуска тепловой энергии, направляются уведомления о проведении сезонных включений/отключений подачи тепловой энергии и т.п.</a:t>
            </a:r>
          </a:p>
          <a:p>
            <a:pPr indent="447675" algn="just"/>
            <a:endParaRPr lang="ru-RU" sz="600" b="0" dirty="0" smtClean="0">
              <a:latin typeface="Arial" pitchFamily="34" charset="0"/>
              <a:cs typeface="Arial" pitchFamily="34" charset="0"/>
            </a:endParaRPr>
          </a:p>
          <a:p>
            <a:pPr indent="447675" algn="just"/>
            <a:r>
              <a:rPr lang="ru-RU" sz="1100" b="0" dirty="0">
                <a:latin typeface="Arial" pitchFamily="34" charset="0"/>
                <a:cs typeface="Arial" pitchFamily="34" charset="0"/>
              </a:rPr>
              <a:t>Дебиторская задолженность по теплоэнергии по состоянию на </a:t>
            </a:r>
            <a:r>
              <a:rPr lang="ru-RU" sz="1100" b="0" dirty="0" smtClean="0">
                <a:latin typeface="Arial" pitchFamily="34" charset="0"/>
                <a:cs typeface="Arial" pitchFamily="34" charset="0"/>
              </a:rPr>
              <a:t>31.12.2024г</a:t>
            </a:r>
            <a:r>
              <a:rPr lang="ru-RU" sz="1100" b="0" dirty="0">
                <a:latin typeface="Arial" pitchFamily="34" charset="0"/>
                <a:cs typeface="Arial" pitchFamily="34" charset="0"/>
              </a:rPr>
              <a:t>. </a:t>
            </a:r>
            <a:endParaRPr lang="ru-RU" sz="1100" b="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258271-3410-4FF2-8B39-B7DDD0B49BC9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7054046"/>
              </p:ext>
            </p:extLst>
          </p:nvPr>
        </p:nvGraphicFramePr>
        <p:xfrm>
          <a:off x="323528" y="2001327"/>
          <a:ext cx="8420588" cy="43550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8" name="Лист" r:id="rId4" imgW="11620629" imgH="6010154" progId="Excel.Sheet.12">
                  <p:link updateAutomatic="1"/>
                </p:oleObj>
              </mc:Choice>
              <mc:Fallback>
                <p:oleObj name="Лист" r:id="rId4" imgW="11620629" imgH="6010154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23528" y="2001327"/>
                        <a:ext cx="8420588" cy="43550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75133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User\Рабочий стол\Old Desktop\Pictures\DES_Pistures_small\BCHP_1.jpg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4763" y="0"/>
            <a:ext cx="9139237" cy="6854825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  <p:sp>
        <p:nvSpPr>
          <p:cNvPr id="9219" name="Содержимое 4"/>
          <p:cNvSpPr txBox="1">
            <a:spLocks/>
          </p:cNvSpPr>
          <p:nvPr/>
        </p:nvSpPr>
        <p:spPr bwMode="auto">
          <a:xfrm>
            <a:off x="1714500" y="1643063"/>
            <a:ext cx="5857875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ru-RU" sz="5400" i="1" dirty="0">
                <a:solidFill>
                  <a:srgbClr val="0066CC"/>
                </a:solidFill>
                <a:latin typeface="Arial" pitchFamily="34" charset="0"/>
                <a:cs typeface="Arial" pitchFamily="34" charset="0"/>
              </a:rPr>
              <a:t>Благодарим </a:t>
            </a:r>
          </a:p>
          <a:p>
            <a:pPr marL="342900" indent="-342900" algn="ctr" eaLnBrk="0" hangingPunct="0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ru-RU" sz="5400" i="1" dirty="0">
                <a:solidFill>
                  <a:srgbClr val="0066CC"/>
                </a:solidFill>
                <a:latin typeface="Arial" pitchFamily="34" charset="0"/>
                <a:cs typeface="Arial" pitchFamily="34" charset="0"/>
              </a:rPr>
              <a:t>за внимание!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258271-3410-4FF2-8B39-B7DDD0B49BC9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  <a:solidFill>
            <a:srgbClr val="A0BBDC"/>
          </a:solidFill>
        </p:spPr>
        <p:txBody>
          <a:bodyPr/>
          <a:lstStyle/>
          <a:p>
            <a:pPr algn="l" eaLnBrk="1" hangingPunct="1"/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            </a:t>
            </a:r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Общая информация о </a:t>
            </a:r>
            <a:r>
              <a:rPr lang="ru-RU" sz="2400" b="1" i="1" dirty="0" err="1" smtClean="0">
                <a:latin typeface="Arial" pitchFamily="34" charset="0"/>
                <a:cs typeface="Arial" pitchFamily="34" charset="0"/>
              </a:rPr>
              <a:t>Балхашской</a:t>
            </a:r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 ТЭЦ</a:t>
            </a:r>
          </a:p>
        </p:txBody>
      </p:sp>
      <p:sp>
        <p:nvSpPr>
          <p:cNvPr id="18435" name="Содержимое 2"/>
          <p:cNvSpPr>
            <a:spLocks noGrp="1"/>
          </p:cNvSpPr>
          <p:nvPr>
            <p:ph idx="1"/>
          </p:nvPr>
        </p:nvSpPr>
        <p:spPr>
          <a:xfrm>
            <a:off x="0" y="836713"/>
            <a:ext cx="9144000" cy="6021288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 	</a:t>
            </a:r>
            <a:endParaRPr lang="ru-RU" sz="1800" b="1" dirty="0" smtClean="0">
              <a:cs typeface="Times New Roman" pitchFamily="18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ru-RU" sz="1800" b="1" dirty="0" smtClean="0">
                <a:cs typeface="Times New Roman" pitchFamily="18" charset="0"/>
              </a:rPr>
              <a:t>	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Балхашская теплоэлектроцентраль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endParaRPr lang="ru-RU" sz="1800" dirty="0" smtClean="0">
              <a:latin typeface="Arial" pitchFamily="34" charset="0"/>
              <a:cs typeface="Arial" pitchFamily="34" charset="0"/>
            </a:endParaRPr>
          </a:p>
          <a:p>
            <a:pPr algn="just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 1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. Введена в эксплуатацию - 1937 году, </a:t>
            </a:r>
          </a:p>
          <a:p>
            <a:pPr algn="just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	снабжает электроэнергией предприятия</a:t>
            </a:r>
          </a:p>
          <a:p>
            <a:pPr algn="just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	ПО «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Балхашцветмет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», ТОО «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Казахмыс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just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Смэлтинг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»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Балхашского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региона и </a:t>
            </a:r>
          </a:p>
          <a:p>
            <a:pPr algn="just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	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осуществляет отпуск тепла для жилищно-</a:t>
            </a:r>
          </a:p>
          <a:p>
            <a:pPr algn="just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	коммунального хозяйства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г.Балхаш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, п.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Коунрад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  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2. Установленная электрическая мощность:</a:t>
            </a:r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145 МВт,</a:t>
            </a:r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   3. Располагаемая тепловая мощность: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383,6 Гкал/час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   4. Состав основного энергетического оборудования :</a:t>
            </a:r>
          </a:p>
          <a:p>
            <a:pPr lvl="2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установлено 4 котла высокого давления  типа  ПК 10п-2 Подольского машиностроительного завода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паропроизводительность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- 220 т/час</a:t>
            </a:r>
          </a:p>
          <a:p>
            <a:pPr lvl="2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установлено 2 турбины высокого давления  типа :Р-25-90/31 производства ХТГЗ (ст. № 6), ПТ-60-90/13 (ст. №7 )производства ЛМЗ и 2 турбины среднего давления типа: ПТ-30/40-2,9 (ст. №№2,3) производства ЛМЗ.</a:t>
            </a: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-1"/>
            <a:ext cx="1259632" cy="548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MarinaNo\Desktop\всякие документы\ПРЕЗЕНТАЦИИ\фотки\Рисунок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052736"/>
            <a:ext cx="3747268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DB4AC3-39E6-42E9-BD70-02680C6436F6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405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  <a:solidFill>
            <a:srgbClr val="A0BBDC"/>
          </a:solidFill>
        </p:spPr>
        <p:txBody>
          <a:bodyPr/>
          <a:lstStyle/>
          <a:p>
            <a:pPr eaLnBrk="1" hangingPunct="1"/>
            <a:r>
              <a:rPr lang="ru-RU" sz="2400" b="1" i="1" dirty="0">
                <a:latin typeface="Arial" pitchFamily="34" charset="0"/>
                <a:cs typeface="Arial" pitchFamily="34" charset="0"/>
              </a:rPr>
              <a:t>Общая информация о </a:t>
            </a:r>
            <a:r>
              <a:rPr lang="ru-RU" sz="2400" b="1" i="1" dirty="0" err="1">
                <a:latin typeface="Arial" pitchFamily="34" charset="0"/>
                <a:cs typeface="Arial" pitchFamily="34" charset="0"/>
              </a:rPr>
              <a:t>Балхашской</a:t>
            </a:r>
            <a:r>
              <a:rPr lang="ru-RU" sz="2400" b="1" i="1" dirty="0">
                <a:latin typeface="Arial" pitchFamily="34" charset="0"/>
                <a:cs typeface="Arial" pitchFamily="34" charset="0"/>
              </a:rPr>
              <a:t> ТЭЦ</a:t>
            </a:r>
            <a:endParaRPr lang="ru-RU" sz="2400" b="1" i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0" name="Содержимое 2"/>
          <p:cNvSpPr>
            <a:spLocks noGrp="1"/>
          </p:cNvSpPr>
          <p:nvPr>
            <p:ph idx="1"/>
          </p:nvPr>
        </p:nvSpPr>
        <p:spPr>
          <a:xfrm>
            <a:off x="179512" y="836712"/>
            <a:ext cx="8856984" cy="5976664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13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ru-RU" sz="1300" dirty="0" err="1" smtClean="0">
                <a:latin typeface="Arial" pitchFamily="34" charset="0"/>
                <a:cs typeface="Arial" pitchFamily="34" charset="0"/>
              </a:rPr>
              <a:t>Балхашская</a:t>
            </a:r>
            <a:r>
              <a:rPr lang="ru-RU" sz="1300" dirty="0" smtClean="0">
                <a:latin typeface="Arial" pitchFamily="34" charset="0"/>
                <a:cs typeface="Arial" pitchFamily="34" charset="0"/>
              </a:rPr>
              <a:t> теплоэлектроцентраль осуществляет основные виды деятельности: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300" dirty="0" smtClean="0">
                <a:latin typeface="Arial" pitchFamily="34" charset="0"/>
                <a:cs typeface="Arial" pitchFamily="34" charset="0"/>
              </a:rPr>
              <a:t>           1. Производство тепловой энергии    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300" dirty="0" smtClean="0">
                <a:latin typeface="Arial" pitchFamily="34" charset="0"/>
                <a:cs typeface="Arial" pitchFamily="34" charset="0"/>
              </a:rPr>
              <a:t>           2. Производство электрической энергии </a:t>
            </a:r>
          </a:p>
          <a:p>
            <a:pPr marL="0" indent="361950" algn="just" eaLnBrk="1" hangingPunct="1">
              <a:buFont typeface="Wingdings 2" pitchFamily="18" charset="2"/>
              <a:buNone/>
            </a:pPr>
            <a:r>
              <a:rPr lang="ru-RU" sz="1300" dirty="0" smtClean="0">
                <a:latin typeface="Arial" pitchFamily="34" charset="0"/>
                <a:cs typeface="Arial" pitchFamily="34" charset="0"/>
              </a:rPr>
              <a:t>Кроме того, БТЭЦ оказывает регулируемые услуги по отводу  сточных вод, а также осуществляет иные виды деятельности, не запрещенные действующим Законодательством.</a:t>
            </a:r>
          </a:p>
          <a:p>
            <a:pPr marL="0" indent="361950" algn="just" eaLnBrk="1" hangingPunct="1">
              <a:buFont typeface="Wingdings 2" pitchFamily="18" charset="2"/>
              <a:buNone/>
            </a:pPr>
            <a:r>
              <a:rPr lang="ru-RU" sz="1300" i="1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sz="1300" i="1" dirty="0">
                <a:latin typeface="Arial" pitchFamily="34" charset="0"/>
                <a:cs typeface="Arial" pitchFamily="34" charset="0"/>
              </a:rPr>
              <a:t>период с 01.01.2024г по 15.04.2024г. на </a:t>
            </a:r>
            <a:r>
              <a:rPr lang="ru-RU" sz="1300" i="1" dirty="0" err="1">
                <a:latin typeface="Arial" pitchFamily="34" charset="0"/>
                <a:cs typeface="Arial" pitchFamily="34" charset="0"/>
              </a:rPr>
              <a:t>Балхашской</a:t>
            </a:r>
            <a:r>
              <a:rPr lang="ru-RU" sz="1300" i="1" dirty="0">
                <a:latin typeface="Arial" pitchFamily="34" charset="0"/>
                <a:cs typeface="Arial" pitchFamily="34" charset="0"/>
              </a:rPr>
              <a:t> ТЭЦ действовал тариф на производство тепловой энергии, утвержденный Приказом ДКРЕМ по области </a:t>
            </a:r>
            <a:r>
              <a:rPr lang="ru-RU" sz="1300" i="1" dirty="0" err="1">
                <a:latin typeface="Arial" pitchFamily="34" charset="0"/>
                <a:cs typeface="Arial" pitchFamily="34" charset="0"/>
              </a:rPr>
              <a:t>Ұлытау</a:t>
            </a:r>
            <a:r>
              <a:rPr lang="ru-RU" sz="1300" i="1" dirty="0">
                <a:latin typeface="Arial" pitchFamily="34" charset="0"/>
                <a:cs typeface="Arial" pitchFamily="34" charset="0"/>
              </a:rPr>
              <a:t> № 53-ОД  от 21.09.2023г., в соответствии с п.601 ПФТ,  в связи с изменением  стоимости топлива, с вводом в действие с 01 октября 2023г,  в размере 3163,42 </a:t>
            </a:r>
            <a:r>
              <a:rPr lang="ru-RU" sz="1300" i="1" dirty="0" err="1">
                <a:latin typeface="Arial" pitchFamily="34" charset="0"/>
                <a:cs typeface="Arial" pitchFamily="34" charset="0"/>
              </a:rPr>
              <a:t>тг</a:t>
            </a:r>
            <a:r>
              <a:rPr lang="ru-RU" sz="1300" i="1" dirty="0">
                <a:latin typeface="Arial" pitchFamily="34" charset="0"/>
                <a:cs typeface="Arial" pitchFamily="34" charset="0"/>
              </a:rPr>
              <a:t>/Гкал, (тарифная смета скорректирована Приказом ДКРЕМ по области </a:t>
            </a:r>
            <a:r>
              <a:rPr lang="ru-RU" sz="1300" i="1" dirty="0" err="1">
                <a:latin typeface="Arial" pitchFamily="34" charset="0"/>
                <a:cs typeface="Arial" pitchFamily="34" charset="0"/>
              </a:rPr>
              <a:t>Ұлытау</a:t>
            </a:r>
            <a:r>
              <a:rPr lang="ru-RU" sz="1300" i="1" dirty="0">
                <a:latin typeface="Arial" pitchFamily="34" charset="0"/>
                <a:cs typeface="Arial" pitchFamily="34" charset="0"/>
              </a:rPr>
              <a:t> № 98-ОД от 29.11.23.). </a:t>
            </a:r>
          </a:p>
          <a:p>
            <a:pPr marL="0" indent="361950" algn="just" eaLnBrk="1" hangingPunct="1">
              <a:buFont typeface="Wingdings 2" pitchFamily="18" charset="2"/>
              <a:buNone/>
            </a:pPr>
            <a:r>
              <a:rPr lang="ru-RU" sz="1300" i="1" dirty="0">
                <a:latin typeface="Arial" pitchFamily="34" charset="0"/>
                <a:cs typeface="Arial" pitchFamily="34" charset="0"/>
              </a:rPr>
              <a:t>В период с 16.04.2024г по 30.06.2024г. на </a:t>
            </a:r>
            <a:r>
              <a:rPr lang="ru-RU" sz="1300" i="1" dirty="0" err="1">
                <a:latin typeface="Arial" pitchFamily="34" charset="0"/>
                <a:cs typeface="Arial" pitchFamily="34" charset="0"/>
              </a:rPr>
              <a:t>Балхашской</a:t>
            </a:r>
            <a:r>
              <a:rPr lang="ru-RU" sz="1300" i="1" dirty="0">
                <a:latin typeface="Arial" pitchFamily="34" charset="0"/>
                <a:cs typeface="Arial" pitchFamily="34" charset="0"/>
              </a:rPr>
              <a:t> ТЭЦ действовал тариф на производство тепловой энергии, утвержденный Приказом ДКРЕМ по области </a:t>
            </a:r>
            <a:r>
              <a:rPr lang="ru-RU" sz="1300" i="1" dirty="0" err="1">
                <a:latin typeface="Arial" pitchFamily="34" charset="0"/>
                <a:cs typeface="Arial" pitchFamily="34" charset="0"/>
              </a:rPr>
              <a:t>Ұлытау</a:t>
            </a:r>
            <a:r>
              <a:rPr lang="ru-RU" sz="1300" i="1" dirty="0">
                <a:latin typeface="Arial" pitchFamily="34" charset="0"/>
                <a:cs typeface="Arial" pitchFamily="34" charset="0"/>
              </a:rPr>
              <a:t> № 19-ОД  от 28.03.2024г., в соответствии с п.601 ПФТ,  в связи с изменением  стоимости топлива и заработной платы,  в размере  4713,99  </a:t>
            </a:r>
            <a:r>
              <a:rPr lang="ru-RU" sz="1300" i="1" dirty="0" err="1">
                <a:latin typeface="Arial" pitchFamily="34" charset="0"/>
                <a:cs typeface="Arial" pitchFamily="34" charset="0"/>
              </a:rPr>
              <a:t>тг</a:t>
            </a:r>
            <a:r>
              <a:rPr lang="ru-RU" sz="1300" i="1" dirty="0">
                <a:latin typeface="Arial" pitchFamily="34" charset="0"/>
                <a:cs typeface="Arial" pitchFamily="34" charset="0"/>
              </a:rPr>
              <a:t>/Гкал</a:t>
            </a:r>
          </a:p>
          <a:p>
            <a:pPr marL="0" indent="361950" algn="just" eaLnBrk="1" hangingPunct="1">
              <a:buFont typeface="Wingdings 2" pitchFamily="18" charset="2"/>
              <a:buNone/>
            </a:pPr>
            <a:r>
              <a:rPr lang="ru-RU" sz="1300" i="1" dirty="0">
                <a:latin typeface="Arial" pitchFamily="34" charset="0"/>
                <a:cs typeface="Arial" pitchFamily="34" charset="0"/>
              </a:rPr>
              <a:t>С 01.07.2024г по 31.12.2024г. на </a:t>
            </a:r>
            <a:r>
              <a:rPr lang="ru-RU" sz="1300" i="1" dirty="0" err="1">
                <a:latin typeface="Arial" pitchFamily="34" charset="0"/>
                <a:cs typeface="Arial" pitchFamily="34" charset="0"/>
              </a:rPr>
              <a:t>Балхашской</a:t>
            </a:r>
            <a:r>
              <a:rPr lang="ru-RU" sz="1300" i="1" dirty="0">
                <a:latin typeface="Arial" pitchFamily="34" charset="0"/>
                <a:cs typeface="Arial" pitchFamily="34" charset="0"/>
              </a:rPr>
              <a:t> ТЭЦ действовал тариф на производство тепловой энергии, утвержденный Приказом ДКРЕМ по области </a:t>
            </a:r>
            <a:r>
              <a:rPr lang="ru-RU" sz="1300" i="1" dirty="0" err="1">
                <a:latin typeface="Arial" pitchFamily="34" charset="0"/>
                <a:cs typeface="Arial" pitchFamily="34" charset="0"/>
              </a:rPr>
              <a:t>Ұлытау</a:t>
            </a:r>
            <a:r>
              <a:rPr lang="ru-RU" sz="1300" i="1" dirty="0">
                <a:latin typeface="Arial" pitchFamily="34" charset="0"/>
                <a:cs typeface="Arial" pitchFamily="34" charset="0"/>
              </a:rPr>
              <a:t> № 38-ОД  от 15.05.2024г., на 2024-2029гг,  в размере  5160,23  </a:t>
            </a:r>
            <a:r>
              <a:rPr lang="ru-RU" sz="1300" i="1" dirty="0" err="1">
                <a:latin typeface="Arial" pitchFamily="34" charset="0"/>
                <a:cs typeface="Arial" pitchFamily="34" charset="0"/>
              </a:rPr>
              <a:t>тг</a:t>
            </a:r>
            <a:r>
              <a:rPr lang="ru-RU" sz="1300" i="1" dirty="0">
                <a:latin typeface="Arial" pitchFamily="34" charset="0"/>
                <a:cs typeface="Arial" pitchFamily="34" charset="0"/>
              </a:rPr>
              <a:t>/Гкал (тарифная смета скорректирована Приказом ДКРЕМ по области </a:t>
            </a:r>
            <a:r>
              <a:rPr lang="ru-RU" sz="1300" i="1" dirty="0" err="1">
                <a:latin typeface="Arial" pitchFamily="34" charset="0"/>
                <a:cs typeface="Arial" pitchFamily="34" charset="0"/>
              </a:rPr>
              <a:t>Ұлытау</a:t>
            </a:r>
            <a:r>
              <a:rPr lang="ru-RU" sz="1300" i="1" dirty="0">
                <a:latin typeface="Arial" pitchFamily="34" charset="0"/>
                <a:cs typeface="Arial" pitchFamily="34" charset="0"/>
              </a:rPr>
              <a:t> № 66-ОД от 24.11.24</a:t>
            </a:r>
            <a:r>
              <a:rPr lang="ru-RU" sz="1300" i="1" dirty="0" smtClean="0">
                <a:latin typeface="Arial" pitchFamily="34" charset="0"/>
                <a:cs typeface="Arial" pitchFamily="34" charset="0"/>
              </a:rPr>
              <a:t>.)</a:t>
            </a:r>
          </a:p>
          <a:p>
            <a:pPr marL="0" indent="361950" algn="just" eaLnBrk="1" hangingPunct="1">
              <a:buFont typeface="Wingdings 2" pitchFamily="18" charset="2"/>
              <a:buNone/>
            </a:pPr>
            <a:r>
              <a:rPr lang="ru-RU" sz="1300" i="1" dirty="0">
                <a:latin typeface="Arial" pitchFamily="34" charset="0"/>
                <a:cs typeface="Arial" pitchFamily="34" charset="0"/>
              </a:rPr>
              <a:t>Средневзвешенный тариф, с учетом </a:t>
            </a:r>
            <a:r>
              <a:rPr lang="ru-RU" sz="1300" i="1" dirty="0" smtClean="0">
                <a:latin typeface="Arial" pitchFamily="34" charset="0"/>
                <a:cs typeface="Arial" pitchFamily="34" charset="0"/>
              </a:rPr>
              <a:t>тарифов, </a:t>
            </a:r>
            <a:r>
              <a:rPr lang="ru-RU" sz="1300" i="1" dirty="0">
                <a:latin typeface="Arial" pitchFamily="34" charset="0"/>
                <a:cs typeface="Arial" pitchFamily="34" charset="0"/>
              </a:rPr>
              <a:t>действовавших за период с 1 января по 31 декабря 2024 года, сложился на уровне  4 455,10   тенге/Гкал</a:t>
            </a:r>
          </a:p>
          <a:p>
            <a:pPr marL="0" indent="361950" algn="just" eaLnBrk="1" hangingPunct="1">
              <a:buFont typeface="Wingdings 2" pitchFamily="18" charset="2"/>
              <a:buNone/>
            </a:pPr>
            <a:r>
              <a:rPr lang="ru-RU" sz="1300" i="1" dirty="0">
                <a:latin typeface="Arial" pitchFamily="34" charset="0"/>
                <a:cs typeface="Arial" pitchFamily="34" charset="0"/>
              </a:rPr>
              <a:t>Фактическая себестоимость за 2024 год составила – 5 125,52 тенге/Гкал, с учетом прибыли, направленной на выполнение утвержденной инвестиционной программы –  5 312,65 тенге/Гкал.</a:t>
            </a: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4263" y="0"/>
            <a:ext cx="1299737" cy="548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DB4AC3-39E6-42E9-BD70-02680C6436F6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rgbClr val="A0BBDC"/>
          </a:solidFill>
        </p:spPr>
        <p:txBody>
          <a:bodyPr anchor="ctr">
            <a:normAutofit fontScale="97500"/>
          </a:bodyPr>
          <a:lstStyle/>
          <a:p>
            <a:pPr indent="447675" fontAlgn="auto">
              <a:spcAft>
                <a:spcPts val="0"/>
              </a:spcAft>
              <a:defRPr/>
            </a:pP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Отпуск тепловой энергии потребителям БТЭЦ</a:t>
            </a:r>
            <a:endParaRPr lang="ru-RU" sz="2400" b="0" i="1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4261" y="0"/>
            <a:ext cx="1299740" cy="476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258271-3410-4FF2-8B39-B7DDD0B49BC9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graphicFrame>
        <p:nvGraphicFramePr>
          <p:cNvPr id="17" name="Диаграм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0397890"/>
              </p:ext>
            </p:extLst>
          </p:nvPr>
        </p:nvGraphicFramePr>
        <p:xfrm>
          <a:off x="4572000" y="3555896"/>
          <a:ext cx="4203390" cy="27823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8" name="Диаграмма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4687732"/>
              </p:ext>
            </p:extLst>
          </p:nvPr>
        </p:nvGraphicFramePr>
        <p:xfrm>
          <a:off x="395536" y="3524550"/>
          <a:ext cx="4248472" cy="30143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9" name="Объект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5455577"/>
              </p:ext>
            </p:extLst>
          </p:nvPr>
        </p:nvGraphicFramePr>
        <p:xfrm>
          <a:off x="971600" y="862814"/>
          <a:ext cx="7294596" cy="23042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3" name="Лист" r:id="rId6" imgW="10610828" imgH="3352736" progId="Excel.Sheet.12">
                  <p:link updateAutomatic="1"/>
                </p:oleObj>
              </mc:Choice>
              <mc:Fallback>
                <p:oleObj name="Лист" r:id="rId6" imgW="10610828" imgH="3352736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71600" y="862814"/>
                        <a:ext cx="7294596" cy="23042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rgbClr val="A0BBDC"/>
          </a:solidFill>
        </p:spPr>
        <p:txBody>
          <a:bodyPr anchor="ctr">
            <a:normAutofit fontScale="97500"/>
          </a:bodyPr>
          <a:lstStyle/>
          <a:p>
            <a:pPr indent="180975" fontAlgn="auto">
              <a:spcAft>
                <a:spcPts val="0"/>
              </a:spcAft>
              <a:defRPr/>
            </a:pPr>
            <a:r>
              <a:rPr lang="ru-RU" sz="1800" i="1" dirty="0">
                <a:latin typeface="Arial" pitchFamily="34" charset="0"/>
                <a:cs typeface="Arial" pitchFamily="34" charset="0"/>
              </a:rPr>
              <a:t>Отчет по исполнению  тарифной сметы на услуги </a:t>
            </a:r>
          </a:p>
          <a:p>
            <a:pPr indent="180975" fontAlgn="auto">
              <a:spcAft>
                <a:spcPts val="0"/>
              </a:spcAft>
              <a:defRPr/>
            </a:pPr>
            <a:r>
              <a:rPr lang="ru-RU" sz="1800" i="1" dirty="0">
                <a:latin typeface="Arial" pitchFamily="34" charset="0"/>
                <a:cs typeface="Arial" pitchFamily="34" charset="0"/>
              </a:rPr>
              <a:t>производства тепловой энергии БТЭЦ за </a:t>
            </a:r>
            <a:r>
              <a:rPr lang="ru-RU" sz="1800" i="1" dirty="0" smtClean="0">
                <a:latin typeface="Arial" pitchFamily="34" charset="0"/>
                <a:cs typeface="Arial" pitchFamily="34" charset="0"/>
              </a:rPr>
              <a:t>2024 </a:t>
            </a:r>
            <a:r>
              <a:rPr lang="ru-RU" sz="1800" i="1" dirty="0">
                <a:latin typeface="Arial" pitchFamily="34" charset="0"/>
                <a:cs typeface="Arial" pitchFamily="34" charset="0"/>
              </a:rPr>
              <a:t>год</a:t>
            </a:r>
            <a:endParaRPr lang="ru-RU" sz="1800" b="0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4261" y="0"/>
            <a:ext cx="1299740" cy="476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258271-3410-4FF2-8B39-B7DDD0B49BC9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5116624"/>
              </p:ext>
            </p:extLst>
          </p:nvPr>
        </p:nvGraphicFramePr>
        <p:xfrm>
          <a:off x="503548" y="825099"/>
          <a:ext cx="8136904" cy="59621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" name="Лист" r:id="rId4" imgW="14382772" imgH="11039430" progId="Excel.Sheet.12">
                  <p:link updateAutomatic="1"/>
                </p:oleObj>
              </mc:Choice>
              <mc:Fallback>
                <p:oleObj name="Лист" r:id="rId4" imgW="14382772" imgH="11039430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03548" y="825099"/>
                        <a:ext cx="8136904" cy="59621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93999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rgbClr val="A0BBDC"/>
          </a:solidFill>
        </p:spPr>
        <p:txBody>
          <a:bodyPr anchor="ctr">
            <a:normAutofit fontScale="97500"/>
          </a:bodyPr>
          <a:lstStyle/>
          <a:p>
            <a:pPr indent="180975" fontAlgn="auto">
              <a:spcAft>
                <a:spcPts val="0"/>
              </a:spcAft>
              <a:defRPr/>
            </a:pPr>
            <a:r>
              <a:rPr lang="ru-RU" sz="1800" i="1" dirty="0">
                <a:latin typeface="Arial" pitchFamily="34" charset="0"/>
                <a:cs typeface="Arial" pitchFamily="34" charset="0"/>
              </a:rPr>
              <a:t>Отчет по исполнению  тарифной сметы на услуги </a:t>
            </a:r>
          </a:p>
          <a:p>
            <a:pPr indent="180975" fontAlgn="auto">
              <a:spcAft>
                <a:spcPts val="0"/>
              </a:spcAft>
              <a:defRPr/>
            </a:pPr>
            <a:r>
              <a:rPr lang="ru-RU" sz="1800" i="1" dirty="0">
                <a:latin typeface="Arial" pitchFamily="34" charset="0"/>
                <a:cs typeface="Arial" pitchFamily="34" charset="0"/>
              </a:rPr>
              <a:t>производства тепловой энергии БТЭЦ за </a:t>
            </a:r>
            <a:r>
              <a:rPr lang="ru-RU" sz="1800" i="1" dirty="0" smtClean="0">
                <a:latin typeface="Arial" pitchFamily="34" charset="0"/>
                <a:cs typeface="Arial" pitchFamily="34" charset="0"/>
              </a:rPr>
              <a:t>2024 </a:t>
            </a:r>
            <a:r>
              <a:rPr lang="ru-RU" sz="1800" i="1" dirty="0">
                <a:latin typeface="Arial" pitchFamily="34" charset="0"/>
                <a:cs typeface="Arial" pitchFamily="34" charset="0"/>
              </a:rPr>
              <a:t>год</a:t>
            </a:r>
            <a:endParaRPr lang="ru-RU" sz="1800" b="0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4261" y="0"/>
            <a:ext cx="1299740" cy="476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258271-3410-4FF2-8B39-B7DDD0B49BC9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9000661"/>
              </p:ext>
            </p:extLst>
          </p:nvPr>
        </p:nvGraphicFramePr>
        <p:xfrm>
          <a:off x="338971" y="836712"/>
          <a:ext cx="8319229" cy="59109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0" name="Лист" r:id="rId4" imgW="14382772" imgH="10220255" progId="Excel.Sheet.12">
                  <p:link updateAutomatic="1"/>
                </p:oleObj>
              </mc:Choice>
              <mc:Fallback>
                <p:oleObj name="Лист" r:id="rId4" imgW="14382772" imgH="10220255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38971" y="836712"/>
                        <a:ext cx="8319229" cy="59109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9269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rgbClr val="A0BBDC"/>
          </a:solidFill>
        </p:spPr>
        <p:txBody>
          <a:bodyPr anchor="ctr">
            <a:normAutofit fontScale="97500"/>
          </a:bodyPr>
          <a:lstStyle/>
          <a:p>
            <a:pPr indent="180975" fontAlgn="auto">
              <a:spcAft>
                <a:spcPts val="0"/>
              </a:spcAft>
              <a:defRPr/>
            </a:pPr>
            <a:r>
              <a:rPr lang="ru-RU" sz="1800" i="1" dirty="0" smtClean="0">
                <a:ea typeface="+mj-ea"/>
                <a:cs typeface="Times New Roman" pitchFamily="18" charset="0"/>
              </a:rPr>
              <a:t>  </a:t>
            </a:r>
            <a:r>
              <a:rPr lang="ru-RU" sz="1800" i="1" dirty="0">
                <a:latin typeface="Arial" pitchFamily="34" charset="0"/>
                <a:cs typeface="Arial" pitchFamily="34" charset="0"/>
              </a:rPr>
              <a:t>Отчет по исполнению  тарифной сметы на услуги </a:t>
            </a:r>
          </a:p>
          <a:p>
            <a:pPr indent="180975" fontAlgn="auto">
              <a:spcAft>
                <a:spcPts val="0"/>
              </a:spcAft>
              <a:defRPr/>
            </a:pPr>
            <a:r>
              <a:rPr lang="ru-RU" sz="1800" i="1" dirty="0">
                <a:latin typeface="Arial" pitchFamily="34" charset="0"/>
                <a:cs typeface="Arial" pitchFamily="34" charset="0"/>
              </a:rPr>
              <a:t>производства тепловой энергии БТЭЦ за </a:t>
            </a:r>
            <a:r>
              <a:rPr lang="ru-RU" sz="1800" i="1" dirty="0" smtClean="0">
                <a:latin typeface="Arial" pitchFamily="34" charset="0"/>
                <a:cs typeface="Arial" pitchFamily="34" charset="0"/>
              </a:rPr>
              <a:t>2024 </a:t>
            </a:r>
            <a:r>
              <a:rPr lang="ru-RU" sz="1800" i="1" dirty="0">
                <a:latin typeface="Arial" pitchFamily="34" charset="0"/>
                <a:cs typeface="Arial" pitchFamily="34" charset="0"/>
              </a:rPr>
              <a:t>год</a:t>
            </a:r>
            <a:endParaRPr lang="ru-RU" sz="1800" b="0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4261" y="0"/>
            <a:ext cx="1299740" cy="476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258271-3410-4FF2-8B39-B7DDD0B49BC9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2594128"/>
              </p:ext>
            </p:extLst>
          </p:nvPr>
        </p:nvGraphicFramePr>
        <p:xfrm>
          <a:off x="369520" y="847680"/>
          <a:ext cx="8287717" cy="58127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" name="Лист" r:id="rId4" imgW="14382772" imgH="10087109" progId="Excel.Sheet.12">
                  <p:link updateAutomatic="1"/>
                </p:oleObj>
              </mc:Choice>
              <mc:Fallback>
                <p:oleObj name="Лист" r:id="rId4" imgW="14382772" imgH="10087109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69520" y="847680"/>
                        <a:ext cx="8287717" cy="58127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42538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rgbClr val="A0BBDC"/>
          </a:solidFill>
        </p:spPr>
        <p:txBody>
          <a:bodyPr anchor="ctr">
            <a:normAutofit fontScale="97500"/>
          </a:bodyPr>
          <a:lstStyle/>
          <a:p>
            <a:pPr indent="180975" fontAlgn="auto">
              <a:spcAft>
                <a:spcPts val="0"/>
              </a:spcAft>
              <a:defRPr/>
            </a:pPr>
            <a:r>
              <a:rPr lang="ru-RU" sz="1800" i="1" dirty="0" smtClean="0">
                <a:ea typeface="+mj-ea"/>
                <a:cs typeface="Times New Roman" pitchFamily="18" charset="0"/>
              </a:rPr>
              <a:t>  </a:t>
            </a:r>
            <a:r>
              <a:rPr lang="ru-RU" sz="1800" i="1" dirty="0">
                <a:latin typeface="Arial" pitchFamily="34" charset="0"/>
                <a:cs typeface="Arial" pitchFamily="34" charset="0"/>
              </a:rPr>
              <a:t>Отчет по исполнению  тарифной сметы на услуги </a:t>
            </a:r>
          </a:p>
          <a:p>
            <a:pPr indent="180975" fontAlgn="auto">
              <a:spcAft>
                <a:spcPts val="0"/>
              </a:spcAft>
              <a:defRPr/>
            </a:pPr>
            <a:r>
              <a:rPr lang="ru-RU" sz="1800" i="1" dirty="0">
                <a:latin typeface="Arial" pitchFamily="34" charset="0"/>
                <a:cs typeface="Arial" pitchFamily="34" charset="0"/>
              </a:rPr>
              <a:t>производства тепловой энергии БТЭЦ за </a:t>
            </a:r>
            <a:r>
              <a:rPr lang="ru-RU" sz="1800" i="1" dirty="0" smtClean="0">
                <a:latin typeface="Arial" pitchFamily="34" charset="0"/>
                <a:cs typeface="Arial" pitchFamily="34" charset="0"/>
              </a:rPr>
              <a:t>2024 </a:t>
            </a:r>
            <a:r>
              <a:rPr lang="ru-RU" sz="1800" i="1" dirty="0">
                <a:latin typeface="Arial" pitchFamily="34" charset="0"/>
                <a:cs typeface="Arial" pitchFamily="34" charset="0"/>
              </a:rPr>
              <a:t>год</a:t>
            </a:r>
            <a:endParaRPr lang="ru-RU" sz="1800" b="0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4261" y="0"/>
            <a:ext cx="1299740" cy="476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258271-3410-4FF2-8B39-B7DDD0B49BC9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0537170"/>
              </p:ext>
            </p:extLst>
          </p:nvPr>
        </p:nvGraphicFramePr>
        <p:xfrm>
          <a:off x="363932" y="836712"/>
          <a:ext cx="8416135" cy="44644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6" name="Лист" r:id="rId4" imgW="14382772" imgH="7629582" progId="Excel.Sheet.12">
                  <p:link updateAutomatic="1"/>
                </p:oleObj>
              </mc:Choice>
              <mc:Fallback>
                <p:oleObj name="Лист" r:id="rId4" imgW="14382772" imgH="7629582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63932" y="836712"/>
                        <a:ext cx="8416135" cy="44644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2642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-36512" y="0"/>
            <a:ext cx="9180512" cy="1124744"/>
          </a:xfrm>
          <a:prstGeom prst="rect">
            <a:avLst/>
          </a:prstGeom>
          <a:solidFill>
            <a:srgbClr val="A0BBDC"/>
          </a:solidFill>
        </p:spPr>
        <p:txBody>
          <a:bodyPr anchor="ctr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600" i="1" dirty="0" smtClean="0">
                <a:latin typeface="+mn-lt"/>
                <a:cs typeface="Times New Roman" pitchFamily="18" charset="0"/>
              </a:rPr>
              <a:t>Информация об исполнении утвержденной скорректированной инвестиционной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600" i="1" dirty="0" smtClean="0">
                <a:latin typeface="+mn-lt"/>
                <a:cs typeface="Times New Roman" pitchFamily="18" charset="0"/>
              </a:rPr>
              <a:t> программы, о </a:t>
            </a:r>
            <a:r>
              <a:rPr lang="ru-RU" sz="1600" i="1" dirty="0">
                <a:latin typeface="+mn-lt"/>
                <a:cs typeface="Times New Roman" pitchFamily="18" charset="0"/>
              </a:rPr>
              <a:t>соблюдении показателей качества и надежности регулируемых </a:t>
            </a:r>
            <a:r>
              <a:rPr lang="ru-RU" sz="1600" i="1" dirty="0" smtClean="0">
                <a:latin typeface="+mn-lt"/>
                <a:cs typeface="Times New Roman" pitchFamily="18" charset="0"/>
              </a:rPr>
              <a:t>услуг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600" i="1" dirty="0" smtClean="0">
                <a:latin typeface="+mn-lt"/>
                <a:cs typeface="Times New Roman" pitchFamily="18" charset="0"/>
              </a:rPr>
              <a:t> </a:t>
            </a:r>
            <a:r>
              <a:rPr lang="ru-RU" sz="1600" i="1" dirty="0">
                <a:latin typeface="+mn-lt"/>
                <a:cs typeface="Times New Roman" pitchFamily="18" charset="0"/>
              </a:rPr>
              <a:t>и </a:t>
            </a:r>
            <a:r>
              <a:rPr lang="ru-RU" sz="1600" i="1" dirty="0" smtClean="0">
                <a:latin typeface="+mn-lt"/>
                <a:cs typeface="Times New Roman" pitchFamily="18" charset="0"/>
              </a:rPr>
              <a:t> достижении </a:t>
            </a:r>
            <a:r>
              <a:rPr lang="ru-RU" sz="1600" i="1" dirty="0">
                <a:latin typeface="+mn-lt"/>
                <a:cs typeface="Times New Roman" pitchFamily="18" charset="0"/>
              </a:rPr>
              <a:t>показателей эффективности </a:t>
            </a:r>
            <a:r>
              <a:rPr lang="ru-RU" sz="1600" i="1" dirty="0" smtClean="0">
                <a:latin typeface="+mn-lt"/>
                <a:cs typeface="Times New Roman" pitchFamily="18" charset="0"/>
              </a:rPr>
              <a:t>деятельности по производству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600" i="1" dirty="0" smtClean="0">
                <a:latin typeface="+mn-lt"/>
                <a:cs typeface="Times New Roman" pitchFamily="18" charset="0"/>
              </a:rPr>
              <a:t>тепловой энергии Балхашской ТЭЦ за 2024 год</a:t>
            </a:r>
            <a:endParaRPr lang="ru-RU" sz="1600" b="0" i="1" dirty="0">
              <a:latin typeface="+mn-lt"/>
              <a:cs typeface="Times New Roman" pitchFamily="18" charset="0"/>
            </a:endParaRP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28400"/>
            <a:ext cx="1331640" cy="488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5451" y="1226660"/>
            <a:ext cx="865348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1200" b="0" dirty="0" smtClean="0">
                <a:latin typeface="Arial" pitchFamily="34" charset="0"/>
                <a:cs typeface="Arial" pitchFamily="34" charset="0"/>
              </a:rPr>
              <a:t>Действующая </a:t>
            </a:r>
            <a:r>
              <a:rPr lang="ru-RU" sz="1200" b="0" dirty="0">
                <a:latin typeface="Arial" pitchFamily="34" charset="0"/>
                <a:cs typeface="Arial" pitchFamily="34" charset="0"/>
              </a:rPr>
              <a:t>Инвестиционная программа по </a:t>
            </a:r>
            <a:r>
              <a:rPr lang="ru-RU" sz="1200" b="0" dirty="0" smtClean="0">
                <a:latin typeface="Arial" pitchFamily="34" charset="0"/>
                <a:cs typeface="Arial" pitchFamily="34" charset="0"/>
              </a:rPr>
              <a:t>Балхашской </a:t>
            </a:r>
            <a:r>
              <a:rPr lang="ru-RU" sz="1200" b="0" dirty="0">
                <a:latin typeface="Arial" pitchFamily="34" charset="0"/>
                <a:cs typeface="Arial" pitchFamily="34" charset="0"/>
              </a:rPr>
              <a:t>ТЭЦ ТОО «Kazakhmys Energy» (Казахмыс Энерджи) утверждена Совместным приказом «</a:t>
            </a:r>
            <a:r>
              <a:rPr lang="ru-RU" sz="1200" b="0" dirty="0" smtClean="0">
                <a:latin typeface="Arial" pitchFamily="34" charset="0"/>
                <a:cs typeface="Arial" pitchFamily="34" charset="0"/>
              </a:rPr>
              <a:t>О внесении изменений в утвержденную инвестиционную программу товарищества </a:t>
            </a:r>
            <a:r>
              <a:rPr lang="ru-RU" sz="1200" b="0" dirty="0">
                <a:latin typeface="Arial" pitchFamily="34" charset="0"/>
                <a:cs typeface="Arial" pitchFamily="34" charset="0"/>
              </a:rPr>
              <a:t>с ограниченной ответственностью «Kazakhmys Energy» (Казахмыс Энерджи) на </a:t>
            </a:r>
            <a:r>
              <a:rPr lang="ru-RU" sz="1200" b="0" dirty="0" smtClean="0">
                <a:latin typeface="Arial" pitchFamily="34" charset="0"/>
                <a:cs typeface="Arial" pitchFamily="34" charset="0"/>
              </a:rPr>
              <a:t>услугу </a:t>
            </a:r>
            <a:r>
              <a:rPr lang="ru-RU" sz="1200" b="0" dirty="0">
                <a:latin typeface="Arial" pitchFamily="34" charset="0"/>
                <a:cs typeface="Arial" pitchFamily="34" charset="0"/>
              </a:rPr>
              <a:t>по </a:t>
            </a:r>
            <a:r>
              <a:rPr lang="ru-RU" sz="1200" b="0" dirty="0" smtClean="0">
                <a:latin typeface="Arial" pitchFamily="34" charset="0"/>
                <a:cs typeface="Arial" pitchFamily="34" charset="0"/>
              </a:rPr>
              <a:t>производства </a:t>
            </a:r>
            <a:r>
              <a:rPr lang="ru-RU" sz="1200" b="0" dirty="0">
                <a:latin typeface="Arial" pitchFamily="34" charset="0"/>
                <a:cs typeface="Arial" pitchFamily="34" charset="0"/>
              </a:rPr>
              <a:t>тепловой энергии по </a:t>
            </a:r>
            <a:r>
              <a:rPr lang="ru-RU" sz="1200" b="0" dirty="0" smtClean="0">
                <a:latin typeface="Arial" pitchFamily="34" charset="0"/>
                <a:cs typeface="Arial" pitchFamily="34" charset="0"/>
              </a:rPr>
              <a:t>Балхашской </a:t>
            </a:r>
            <a:r>
              <a:rPr lang="ru-RU" sz="1200" b="0" dirty="0">
                <a:latin typeface="Arial" pitchFamily="34" charset="0"/>
                <a:cs typeface="Arial" pitchFamily="34" charset="0"/>
              </a:rPr>
              <a:t>ТЭЦ на </a:t>
            </a:r>
            <a:r>
              <a:rPr lang="ru-RU" sz="1200" b="0" dirty="0" smtClean="0">
                <a:latin typeface="Arial" pitchFamily="34" charset="0"/>
                <a:cs typeface="Arial" pitchFamily="34" charset="0"/>
              </a:rPr>
              <a:t>2024-2028 </a:t>
            </a:r>
            <a:r>
              <a:rPr lang="ru-RU" sz="1200" b="0" dirty="0">
                <a:latin typeface="Arial" pitchFamily="34" charset="0"/>
                <a:cs typeface="Arial" pitchFamily="34" charset="0"/>
              </a:rPr>
              <a:t>годы» Министерства энергетики Республики Казахстан от </a:t>
            </a:r>
            <a:r>
              <a:rPr lang="ru-RU" sz="1200" b="0" dirty="0" smtClean="0">
                <a:latin typeface="Arial" pitchFamily="34" charset="0"/>
                <a:cs typeface="Arial" pitchFamily="34" charset="0"/>
              </a:rPr>
              <a:t>5 января 2025 </a:t>
            </a:r>
            <a:r>
              <a:rPr lang="ru-RU" sz="1200" b="0" dirty="0">
                <a:latin typeface="Arial" pitchFamily="34" charset="0"/>
                <a:cs typeface="Arial" pitchFamily="34" charset="0"/>
              </a:rPr>
              <a:t>года № </a:t>
            </a:r>
            <a:r>
              <a:rPr lang="ru-RU" sz="1200" b="0" dirty="0" smtClean="0">
                <a:latin typeface="Arial" pitchFamily="34" charset="0"/>
                <a:cs typeface="Arial" pitchFamily="34" charset="0"/>
              </a:rPr>
              <a:t>1-н/қ </a:t>
            </a:r>
            <a:r>
              <a:rPr lang="ru-RU" sz="1200" b="0" dirty="0">
                <a:latin typeface="Arial" pitchFamily="34" charset="0"/>
                <a:cs typeface="Arial" pitchFamily="34" charset="0"/>
              </a:rPr>
              <a:t>и Департамента Комитета по регулированию естественных монополий Министерства национальной экономики Республики Казахстан по области Ұлытау от </a:t>
            </a:r>
            <a:r>
              <a:rPr lang="ru-RU" sz="1200" b="0" dirty="0" smtClean="0">
                <a:latin typeface="Arial" pitchFamily="34" charset="0"/>
                <a:cs typeface="Arial" pitchFamily="34" charset="0"/>
              </a:rPr>
              <a:t>26 декабря 2024 </a:t>
            </a:r>
            <a:r>
              <a:rPr lang="ru-RU" sz="1200" b="0" dirty="0">
                <a:latin typeface="Arial" pitchFamily="34" charset="0"/>
                <a:cs typeface="Arial" pitchFamily="34" charset="0"/>
              </a:rPr>
              <a:t>года № </a:t>
            </a:r>
            <a:r>
              <a:rPr lang="ru-RU" sz="1200" b="0" dirty="0" smtClean="0">
                <a:latin typeface="Arial" pitchFamily="34" charset="0"/>
                <a:cs typeface="Arial" pitchFamily="34" charset="0"/>
              </a:rPr>
              <a:t>74-ОД.</a:t>
            </a:r>
          </a:p>
          <a:p>
            <a:pPr indent="457200" algn="just"/>
            <a:r>
              <a:rPr lang="ru-RU" sz="1200" b="0" dirty="0" smtClean="0">
                <a:latin typeface="Arial" pitchFamily="34" charset="0"/>
                <a:cs typeface="Arial" pitchFamily="34" charset="0"/>
              </a:rPr>
              <a:t>Общая </a:t>
            </a:r>
            <a:r>
              <a:rPr lang="ru-RU" sz="1200" b="0" dirty="0">
                <a:latin typeface="Arial" pitchFamily="34" charset="0"/>
                <a:cs typeface="Arial" pitchFamily="34" charset="0"/>
              </a:rPr>
              <a:t>сумма расходов по инвестиционным мероприятиям </a:t>
            </a:r>
            <a:r>
              <a:rPr lang="ru-RU" sz="1200" b="0" dirty="0" smtClean="0">
                <a:latin typeface="Arial" pitchFamily="34" charset="0"/>
                <a:cs typeface="Arial" pitchFamily="34" charset="0"/>
              </a:rPr>
              <a:t>в 2024 г. утверждена </a:t>
            </a:r>
            <a:r>
              <a:rPr lang="ru-RU" sz="1200" b="0" dirty="0">
                <a:latin typeface="Arial" pitchFamily="34" charset="0"/>
                <a:cs typeface="Arial" pitchFamily="34" charset="0"/>
              </a:rPr>
              <a:t>в размере  </a:t>
            </a:r>
            <a:r>
              <a:rPr lang="ru-RU" sz="1200" b="0" dirty="0" smtClean="0">
                <a:latin typeface="Arial" pitchFamily="34" charset="0"/>
                <a:cs typeface="Arial" pitchFamily="34" charset="0"/>
              </a:rPr>
              <a:t>368 000,00 тыс</a:t>
            </a:r>
            <a:r>
              <a:rPr lang="ru-RU" sz="1200" b="0" dirty="0">
                <a:latin typeface="Arial" pitchFamily="34" charset="0"/>
                <a:cs typeface="Arial" pitchFamily="34" charset="0"/>
              </a:rPr>
              <a:t>. </a:t>
            </a:r>
            <a:r>
              <a:rPr lang="ru-RU" sz="1200" b="0" dirty="0" smtClean="0">
                <a:latin typeface="Arial" pitchFamily="34" charset="0"/>
                <a:cs typeface="Arial" pitchFamily="34" charset="0"/>
              </a:rPr>
              <a:t>тенге. Инвестиционная </a:t>
            </a:r>
            <a:r>
              <a:rPr lang="ru-RU" sz="1200" b="0" dirty="0">
                <a:latin typeface="Arial" pitchFamily="34" charset="0"/>
                <a:cs typeface="Arial" pitchFamily="34" charset="0"/>
              </a:rPr>
              <a:t>программа предполагает реализацию мероприятий по </a:t>
            </a:r>
            <a:r>
              <a:rPr lang="ru-RU" sz="1200" b="0" dirty="0" smtClean="0">
                <a:latin typeface="Arial" pitchFamily="34" charset="0"/>
                <a:cs typeface="Arial" pitchFamily="34" charset="0"/>
              </a:rPr>
              <a:t>приобретению испарителя мгновенного вскипания 50/16.</a:t>
            </a:r>
            <a:endParaRPr lang="ru-RU" sz="1200" b="0" dirty="0">
              <a:latin typeface="Arial" pitchFamily="34" charset="0"/>
              <a:cs typeface="Arial" pitchFamily="34" charset="0"/>
            </a:endParaRPr>
          </a:p>
          <a:p>
            <a:pPr algn="just"/>
            <a:endParaRPr lang="ru-RU" sz="12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4653136"/>
            <a:ext cx="84969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Arial" pitchFamily="34" charset="0"/>
                <a:cs typeface="Arial" pitchFamily="34" charset="0"/>
              </a:rPr>
              <a:t>	</a:t>
            </a:r>
            <a:endParaRPr lang="ru-RU" sz="12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258271-3410-4FF2-8B39-B7DDD0B49BC9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45800" y="5335466"/>
            <a:ext cx="85327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1200" b="0" dirty="0">
                <a:latin typeface="Arial" pitchFamily="34" charset="0"/>
                <a:cs typeface="Arial" pitchFamily="34" charset="0"/>
              </a:rPr>
              <a:t>Мероприятия утвержденной инвестиционной  программы 2024 года направлены на обновление основных средств предприятия и повышения эффективности регулируемых услуг в сфере производства тепловой энергией.</a:t>
            </a:r>
          </a:p>
          <a:p>
            <a:pPr indent="457200" algn="just"/>
            <a:r>
              <a:rPr lang="ru-RU" sz="1200" b="0" dirty="0">
                <a:latin typeface="Arial" pitchFamily="34" charset="0"/>
                <a:cs typeface="Arial" pitchFamily="34" charset="0"/>
              </a:rPr>
              <a:t>В результате </a:t>
            </a:r>
            <a:r>
              <a:rPr lang="ru-RU" sz="1200" b="0" dirty="0" smtClean="0">
                <a:latin typeface="Arial" pitchFamily="34" charset="0"/>
                <a:cs typeface="Arial" pitchFamily="34" charset="0"/>
              </a:rPr>
              <a:t>замены </a:t>
            </a:r>
            <a:r>
              <a:rPr lang="ru-RU" sz="1200" b="0" dirty="0">
                <a:latin typeface="Arial" pitchFamily="34" charset="0"/>
                <a:cs typeface="Arial" pitchFamily="34" charset="0"/>
              </a:rPr>
              <a:t>и</a:t>
            </a:r>
            <a:r>
              <a:rPr lang="ru-RU" sz="1200" b="0" dirty="0" smtClean="0">
                <a:latin typeface="Arial" pitchFamily="34" charset="0"/>
                <a:cs typeface="Arial" pitchFamily="34" charset="0"/>
              </a:rPr>
              <a:t>спарителя </a:t>
            </a:r>
            <a:r>
              <a:rPr lang="ru-RU" sz="1200" b="0" dirty="0">
                <a:latin typeface="Arial" pitchFamily="34" charset="0"/>
                <a:cs typeface="Arial" pitchFamily="34" charset="0"/>
              </a:rPr>
              <a:t>мгновенного вскипания </a:t>
            </a:r>
            <a:r>
              <a:rPr lang="ru-RU" sz="1200" b="0" dirty="0" smtClean="0">
                <a:latin typeface="Arial" pitchFamily="34" charset="0"/>
                <a:cs typeface="Arial" pitchFamily="34" charset="0"/>
              </a:rPr>
              <a:t>50/16 по результатам 1-го квартала 2025 </a:t>
            </a:r>
            <a:r>
              <a:rPr lang="ru-RU" sz="1200" b="0" dirty="0">
                <a:latin typeface="Arial" pitchFamily="34" charset="0"/>
                <a:cs typeface="Arial" pitchFamily="34" charset="0"/>
              </a:rPr>
              <a:t>года были достигнуты следующие показатели: </a:t>
            </a:r>
            <a:r>
              <a:rPr lang="ru-RU" sz="1200" b="0" dirty="0" smtClean="0">
                <a:latin typeface="Arial" pitchFamily="34" charset="0"/>
                <a:cs typeface="Arial" pitchFamily="34" charset="0"/>
              </a:rPr>
              <a:t>дополнительный </a:t>
            </a:r>
            <a:r>
              <a:rPr lang="ru-RU" sz="1200" b="0" dirty="0">
                <a:latin typeface="Arial" pitchFamily="34" charset="0"/>
                <a:cs typeface="Arial" pitchFamily="34" charset="0"/>
              </a:rPr>
              <a:t>отпуск </a:t>
            </a:r>
            <a:r>
              <a:rPr lang="ru-RU" sz="1200" b="0" dirty="0" smtClean="0">
                <a:latin typeface="Arial" pitchFamily="34" charset="0"/>
                <a:cs typeface="Arial" pitchFamily="34" charset="0"/>
              </a:rPr>
              <a:t>тепла 4 175,69 Гкал, снижение потребление </a:t>
            </a:r>
            <a:r>
              <a:rPr lang="ru-RU" sz="1200" b="0" dirty="0">
                <a:latin typeface="Arial" pitchFamily="34" charset="0"/>
                <a:cs typeface="Arial" pitchFamily="34" charset="0"/>
              </a:rPr>
              <a:t>угля </a:t>
            </a:r>
            <a:r>
              <a:rPr lang="ru-RU" sz="1200" b="0" dirty="0" smtClean="0">
                <a:latin typeface="Arial" pitchFamily="34" charset="0"/>
                <a:cs typeface="Arial" pitchFamily="34" charset="0"/>
              </a:rPr>
              <a:t>на 284,93 </a:t>
            </a:r>
            <a:r>
              <a:rPr lang="ru-RU" sz="1200" b="0" dirty="0" err="1" smtClean="0">
                <a:latin typeface="Arial" pitchFamily="34" charset="0"/>
                <a:cs typeface="Arial" pitchFamily="34" charset="0"/>
              </a:rPr>
              <a:t>тн</a:t>
            </a:r>
            <a:r>
              <a:rPr lang="ru-RU" sz="1200" b="0" dirty="0" smtClean="0">
                <a:latin typeface="Arial" pitchFamily="34" charset="0"/>
                <a:cs typeface="Arial" pitchFamily="34" charset="0"/>
              </a:rPr>
              <a:t>, мазута на 0,25 </a:t>
            </a:r>
            <a:r>
              <a:rPr lang="ru-RU" sz="1200" b="0" dirty="0" err="1" smtClean="0">
                <a:latin typeface="Arial" pitchFamily="34" charset="0"/>
                <a:cs typeface="Arial" pitchFamily="34" charset="0"/>
              </a:rPr>
              <a:t>тн</a:t>
            </a:r>
            <a:r>
              <a:rPr lang="ru-RU" sz="1200" b="0" dirty="0" smtClean="0">
                <a:latin typeface="Arial" pitchFamily="34" charset="0"/>
                <a:cs typeface="Arial" pitchFamily="34" charset="0"/>
              </a:rPr>
              <a:t>. По итогам годового цикла ожидается существенный экономический и </a:t>
            </a:r>
            <a:r>
              <a:rPr lang="ru-RU" sz="1200" b="0" smtClean="0">
                <a:latin typeface="Arial" pitchFamily="34" charset="0"/>
                <a:cs typeface="Arial" pitchFamily="34" charset="0"/>
              </a:rPr>
              <a:t>экологический эффект.</a:t>
            </a:r>
            <a:endParaRPr lang="ru-RU" sz="1200" b="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/>
          </p:nvPr>
        </p:nvGraphicFramePr>
        <p:xfrm>
          <a:off x="481827" y="3140289"/>
          <a:ext cx="8229600" cy="2019190"/>
        </p:xfrm>
        <a:graphic>
          <a:graphicData uri="http://schemas.openxmlformats.org/drawingml/2006/table">
            <a:tbl>
              <a:tblPr/>
              <a:tblGrid>
                <a:gridCol w="610003">
                  <a:extLst>
                    <a:ext uri="{9D8B030D-6E8A-4147-A177-3AD203B41FA5}">
                      <a16:colId xmlns="" xmlns:a16="http://schemas.microsoft.com/office/drawing/2014/main" val="1467345598"/>
                    </a:ext>
                  </a:extLst>
                </a:gridCol>
                <a:gridCol w="1830011">
                  <a:extLst>
                    <a:ext uri="{9D8B030D-6E8A-4147-A177-3AD203B41FA5}">
                      <a16:colId xmlns="" xmlns:a16="http://schemas.microsoft.com/office/drawing/2014/main" val="1353784830"/>
                    </a:ext>
                  </a:extLst>
                </a:gridCol>
                <a:gridCol w="612727">
                  <a:extLst>
                    <a:ext uri="{9D8B030D-6E8A-4147-A177-3AD203B41FA5}">
                      <a16:colId xmlns="" xmlns:a16="http://schemas.microsoft.com/office/drawing/2014/main" val="1227114349"/>
                    </a:ext>
                  </a:extLst>
                </a:gridCol>
                <a:gridCol w="511967">
                  <a:extLst>
                    <a:ext uri="{9D8B030D-6E8A-4147-A177-3AD203B41FA5}">
                      <a16:colId xmlns="" xmlns:a16="http://schemas.microsoft.com/office/drawing/2014/main" val="2702220947"/>
                    </a:ext>
                  </a:extLst>
                </a:gridCol>
                <a:gridCol w="762504">
                  <a:extLst>
                    <a:ext uri="{9D8B030D-6E8A-4147-A177-3AD203B41FA5}">
                      <a16:colId xmlns="" xmlns:a16="http://schemas.microsoft.com/office/drawing/2014/main" val="370101652"/>
                    </a:ext>
                  </a:extLst>
                </a:gridCol>
                <a:gridCol w="762504">
                  <a:extLst>
                    <a:ext uri="{9D8B030D-6E8A-4147-A177-3AD203B41FA5}">
                      <a16:colId xmlns="" xmlns:a16="http://schemas.microsoft.com/office/drawing/2014/main" val="1006180518"/>
                    </a:ext>
                  </a:extLst>
                </a:gridCol>
                <a:gridCol w="871433">
                  <a:extLst>
                    <a:ext uri="{9D8B030D-6E8A-4147-A177-3AD203B41FA5}">
                      <a16:colId xmlns="" xmlns:a16="http://schemas.microsoft.com/office/drawing/2014/main" val="2957768390"/>
                    </a:ext>
                  </a:extLst>
                </a:gridCol>
                <a:gridCol w="874157">
                  <a:extLst>
                    <a:ext uri="{9D8B030D-6E8A-4147-A177-3AD203B41FA5}">
                      <a16:colId xmlns="" xmlns:a16="http://schemas.microsoft.com/office/drawing/2014/main" val="64613794"/>
                    </a:ext>
                  </a:extLst>
                </a:gridCol>
                <a:gridCol w="1394294">
                  <a:extLst>
                    <a:ext uri="{9D8B030D-6E8A-4147-A177-3AD203B41FA5}">
                      <a16:colId xmlns="" xmlns:a16="http://schemas.microsoft.com/office/drawing/2014/main" val="3755847460"/>
                    </a:ext>
                  </a:extLst>
                </a:gridCol>
              </a:tblGrid>
              <a:tr h="35335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№</a:t>
                      </a:r>
                    </a:p>
                  </a:txBody>
                  <a:tcPr marL="8997" marR="8997" marT="89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Наименование мероприятий</a:t>
                      </a:r>
                    </a:p>
                  </a:txBody>
                  <a:tcPr marL="8997" marR="8997" marT="89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Ед.изм.</a:t>
                      </a:r>
                    </a:p>
                  </a:txBody>
                  <a:tcPr marL="8997" marR="8997" marT="89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Кол-во в нат. показателях</a:t>
                      </a:r>
                    </a:p>
                  </a:txBody>
                  <a:tcPr marL="8997" marR="8997" marT="89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Сумма инвестиционной программы (проекта), тыс. тенге без НДС</a:t>
                      </a:r>
                    </a:p>
                  </a:txBody>
                  <a:tcPr marL="8997" marR="8997" marT="89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Причины отклонения</a:t>
                      </a:r>
                    </a:p>
                  </a:txBody>
                  <a:tcPr marL="8997" marR="8997" marT="89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39352097"/>
                  </a:ext>
                </a:extLst>
              </a:tr>
              <a:tr h="5047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(в нат. показателях)</a:t>
                      </a:r>
                    </a:p>
                  </a:txBody>
                  <a:tcPr marL="8997" marR="8997" marT="89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план</a:t>
                      </a:r>
                    </a:p>
                  </a:txBody>
                  <a:tcPr marL="8997" marR="8997" marT="89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факт</a:t>
                      </a:r>
                    </a:p>
                  </a:txBody>
                  <a:tcPr marL="8997" marR="8997" marT="89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план</a:t>
                      </a:r>
                    </a:p>
                  </a:txBody>
                  <a:tcPr marL="8997" marR="8997" marT="89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факт</a:t>
                      </a:r>
                    </a:p>
                  </a:txBody>
                  <a:tcPr marL="8997" marR="8997" marT="89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отклонение</a:t>
                      </a:r>
                    </a:p>
                  </a:txBody>
                  <a:tcPr marL="8997" marR="8997" marT="89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70520341"/>
                  </a:ext>
                </a:extLst>
              </a:tr>
              <a:tr h="1682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8997" marR="8997" marT="89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8997" marR="8997" marT="89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8997" marR="8997" marT="89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8997" marR="8997" marT="89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8997" marR="8997" marT="89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8997" marR="8997" marT="89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8997" marR="8997" marT="89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8997" marR="8997" marT="89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8997" marR="8997" marT="89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634299463"/>
                  </a:ext>
                </a:extLst>
              </a:tr>
              <a:tr h="4963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8997" marR="8997" marT="89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Приобретение испарителя мгновенного вскипания 50/16</a:t>
                      </a:r>
                    </a:p>
                  </a:txBody>
                  <a:tcPr marL="80976" marR="8997" marT="89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комплект </a:t>
                      </a:r>
                    </a:p>
                  </a:txBody>
                  <a:tcPr marL="8997" marR="8997" marT="89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8997" marR="8997" marT="89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8997" marR="8997" marT="89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368 000,00</a:t>
                      </a:r>
                    </a:p>
                  </a:txBody>
                  <a:tcPr marL="8997" marR="8997" marT="89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368 000,00</a:t>
                      </a:r>
                    </a:p>
                  </a:txBody>
                  <a:tcPr marL="8997" marR="8997" marT="89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0,00</a:t>
                      </a:r>
                    </a:p>
                  </a:txBody>
                  <a:tcPr marL="8997" marR="8997" marT="89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997" marR="8997" marT="89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667153802"/>
                  </a:ext>
                </a:extLst>
              </a:tr>
              <a:tr h="4963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997" marR="8997" marT="89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ВСЕГО:</a:t>
                      </a:r>
                    </a:p>
                  </a:txBody>
                  <a:tcPr marL="8997" marR="8997" marT="89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0976" marR="8997" marT="89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997" marR="8997" marT="89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997" marR="8997" marT="89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368 000,00</a:t>
                      </a:r>
                    </a:p>
                  </a:txBody>
                  <a:tcPr marL="8997" marR="8997" marT="89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368 000,00</a:t>
                      </a:r>
                    </a:p>
                  </a:txBody>
                  <a:tcPr marL="8997" marR="8997" marT="89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0,00</a:t>
                      </a:r>
                    </a:p>
                  </a:txBody>
                  <a:tcPr marL="8997" marR="8997" marT="89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997" marR="8997" marT="89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3171715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3827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27019</TotalTime>
  <Words>1364</Words>
  <Application>Microsoft Office PowerPoint</Application>
  <PresentationFormat>Экран (4:3)</PresentationFormat>
  <Paragraphs>302</Paragraphs>
  <Slides>14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Связи</vt:lpstr>
      </vt:variant>
      <vt:variant>
        <vt:i4>8</vt:i4>
      </vt:variant>
      <vt:variant>
        <vt:lpstr>Заголовки слайдов</vt:lpstr>
      </vt:variant>
      <vt:variant>
        <vt:i4>14</vt:i4>
      </vt:variant>
    </vt:vector>
  </HeadingPairs>
  <TitlesOfParts>
    <vt:vector size="28" baseType="lpstr">
      <vt:lpstr>Arial</vt:lpstr>
      <vt:lpstr>Calibri</vt:lpstr>
      <vt:lpstr>Times New Roman</vt:lpstr>
      <vt:lpstr>Wingdings</vt:lpstr>
      <vt:lpstr>Wingdings 2</vt:lpstr>
      <vt:lpstr>Тема Office</vt:lpstr>
      <vt:lpstr>\\Kargresfs01\обменник пэо 2\!!! ТАРИФНАЯ ГРУППА\обменник ГТИ\ДКРЕМ\ОТЧЕТЫ 2024\Презентации к отчету-2024\отчет БТЭЦ-2024-к презентации.xlsx!объем производства (2)!R1C1:R8C5</vt:lpstr>
      <vt:lpstr>\\Kargresfs01\обменник пэо 2\!!! ТАРИФНАЯ ГРУППА\обменник ГТИ\ДКРЕМ\ОТЧЕТЫ 2024\Презентации к отчету-2024\отчет БТЭЦ-2024-к презентации.xlsx!тс БТЭЦ 2024 (2)!R1C2:R29C11</vt:lpstr>
      <vt:lpstr>\\Kargresfs01\обменник пэо 2\!!! ТАРИФНАЯ ГРУППА\обменник ГТИ\ДКРЕМ\ОТЧЕТЫ 2024\Презентации к отчету-2024\отчет БТЭЦ-2024-к презентации.xlsx!тс БТЭЦ 2024 (2)!R30C2:R48C11</vt:lpstr>
      <vt:lpstr>\\Kargresfs01\обменник пэо 2\!!! ТАРИФНАЯ ГРУППА\обменник ГТИ\ДКРЕМ\ОТЧЕТЫ 2024\Презентации к отчету-2024\отчет БТЭЦ-2024-к презентации.xlsx!тс БТЭЦ 2024 (2)!R49C2:R77C11</vt:lpstr>
      <vt:lpstr>\\Kargresfs01\обменник пэо 2\!!! ТАРИФНАЯ ГРУППА\обменник ГТИ\ДКРЕМ\ОТЧЕТЫ 2024\Презентации к отчету-2024\отчет БТЭЦ-2024-к презентации.xlsx!тс БТЭЦ 2024 (2)!R78C2:R93C11</vt:lpstr>
      <vt:lpstr>\\10.24.57.50\обменник пэо 2\!!! ТАРИФНАЯ ГРУППА\обменник ГТИ\ДКРЕМ\ОТЧЕТЫ 2024\Презентации к отчету-2024\отчет БТЭЦ-2024-к презентации.xlsx!кап.затраты!R3C1:R5C8</vt:lpstr>
      <vt:lpstr>\\Kargresfs01\обменник пэо 2\!!! ТАРИФНАЯ ГРУППА\обменник ГТИ\ДКРЕМ\ОТЧЕТЫ 2024\Презентации к отчету-2024\отчет БТЭЦ-2024-к презентации.xlsx!слайд ФХД!R4C1:R8C3</vt:lpstr>
      <vt:lpstr>\\Kargresfs01\обменник пэо 2\!!! ТАРИФНАЯ ГРУППА\обменник ГТИ\ДКРЕМ\ОТЧЕТЫ 2024\Презентации к отчету-2024\Дт задолженность по теплу на 31.12.2024 год.xlsx!БТЭЦ 24г!R4C1:R16C7</vt:lpstr>
      <vt:lpstr>Презентация PowerPoint</vt:lpstr>
      <vt:lpstr>            Общая информация о Балхашской ТЭЦ</vt:lpstr>
      <vt:lpstr>Общая информация о Балхашской ТЭЦ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ЗА 9 МЕСЯЦЕВ  ДЭС</dc:title>
  <dc:creator>Your User Name</dc:creator>
  <cp:lastModifiedBy>Алмагуль Нургалиева</cp:lastModifiedBy>
  <cp:revision>1236</cp:revision>
  <cp:lastPrinted>2023-04-25T08:20:16Z</cp:lastPrinted>
  <dcterms:created xsi:type="dcterms:W3CDTF">2009-10-06T11:47:54Z</dcterms:created>
  <dcterms:modified xsi:type="dcterms:W3CDTF">2025-04-24T12:31:21Z</dcterms:modified>
</cp:coreProperties>
</file>