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731" r:id="rId2"/>
    <p:sldId id="803" r:id="rId3"/>
    <p:sldId id="806" r:id="rId4"/>
    <p:sldId id="807" r:id="rId5"/>
  </p:sldIdLst>
  <p:sldSz cx="9906000" cy="6858000" type="A4"/>
  <p:notesSz cx="7104063" cy="10234613"/>
  <p:custDataLst>
    <p:tags r:id="rId8"/>
  </p:custDataLst>
  <p:defaultTextStyle>
    <a:defPPr>
      <a:defRPr lang="ru-RU"/>
    </a:defPPr>
    <a:lvl1pPr marL="0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2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89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4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5" userDrawn="1">
          <p15:clr>
            <a:srgbClr val="A4A3A4"/>
          </p15:clr>
        </p15:guide>
        <p15:guide id="2" pos="2112" userDrawn="1">
          <p15:clr>
            <a:srgbClr val="A4A3A4"/>
          </p15:clr>
        </p15:guide>
        <p15:guide id="3" orient="horz" pos="3129" userDrawn="1">
          <p15:clr>
            <a:srgbClr val="A4A3A4"/>
          </p15:clr>
        </p15:guide>
        <p15:guide id="4" pos="2139" userDrawn="1">
          <p15:clr>
            <a:srgbClr val="A4A3A4"/>
          </p15:clr>
        </p15:guide>
        <p15:guide id="5" orient="horz" pos="3104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13" userDrawn="1">
          <p15:clr>
            <a:srgbClr val="A4A3A4"/>
          </p15:clr>
        </p15:guide>
        <p15:guide id="8" pos="2140" userDrawn="1">
          <p15:clr>
            <a:srgbClr val="A4A3A4"/>
          </p15:clr>
        </p15:guide>
        <p15:guide id="9" orient="horz" pos="3201" userDrawn="1">
          <p15:clr>
            <a:srgbClr val="A4A3A4"/>
          </p15:clr>
        </p15:guide>
        <p15:guide id="10" orient="horz" pos="3226" userDrawn="1">
          <p15:clr>
            <a:srgbClr val="A4A3A4"/>
          </p15:clr>
        </p15:guide>
        <p15:guide id="11" orient="horz" pos="3200" userDrawn="1">
          <p15:clr>
            <a:srgbClr val="A4A3A4"/>
          </p15:clr>
        </p15:guide>
        <p15:guide id="12" orient="horz" pos="3224" userDrawn="1">
          <p15:clr>
            <a:srgbClr val="A4A3A4"/>
          </p15:clr>
        </p15:guide>
        <p15:guide id="13" pos="2207" userDrawn="1">
          <p15:clr>
            <a:srgbClr val="A4A3A4"/>
          </p15:clr>
        </p15:guide>
        <p15:guide id="14" pos="2235" userDrawn="1">
          <p15:clr>
            <a:srgbClr val="A4A3A4"/>
          </p15:clr>
        </p15:guide>
        <p15:guide id="15" pos="2208" userDrawn="1">
          <p15:clr>
            <a:srgbClr val="A4A3A4"/>
          </p15:clr>
        </p15:guide>
        <p15:guide id="16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скар Жаманов" initials="AZ" lastIdx="1" clrIdx="0"/>
  <p:cmAuthor id="1" name="Константин Филипцов" initials="КФ" lastIdx="3" clrIdx="1">
    <p:extLst>
      <p:ext uri="{19B8F6BF-5375-455C-9EA6-DF929625EA0E}">
        <p15:presenceInfo xmlns:p15="http://schemas.microsoft.com/office/powerpoint/2012/main" xmlns="" userId="S-1-5-21-1712447380-1085218012-2396117426-53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6AB"/>
    <a:srgbClr val="10BB07"/>
    <a:srgbClr val="FF9900"/>
    <a:srgbClr val="F7FE70"/>
    <a:srgbClr val="FCF85A"/>
    <a:srgbClr val="00FA24"/>
    <a:srgbClr val="0000FF"/>
    <a:srgbClr val="FF7C80"/>
    <a:srgbClr val="6F0562"/>
    <a:srgbClr val="631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088" autoAdjust="0"/>
  </p:normalViewPr>
  <p:slideViewPr>
    <p:cSldViewPr>
      <p:cViewPr>
        <p:scale>
          <a:sx n="100" d="100"/>
          <a:sy n="100" d="100"/>
        </p:scale>
        <p:origin x="-1692" y="-48"/>
      </p:cViewPr>
      <p:guideLst>
        <p:guide orient="horz" pos="84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942" y="-90"/>
      </p:cViewPr>
      <p:guideLst>
        <p:guide orient="horz" pos="3105"/>
        <p:guide orient="horz" pos="3129"/>
        <p:guide orient="horz" pos="3104"/>
        <p:guide orient="horz" pos="3127"/>
        <p:guide orient="horz" pos="3201"/>
        <p:guide orient="horz" pos="3226"/>
        <p:guide orient="horz" pos="3200"/>
        <p:guide orient="horz" pos="3224"/>
        <p:guide pos="2112"/>
        <p:guide pos="2139"/>
        <p:guide pos="2113"/>
        <p:guide pos="2140"/>
        <p:guide pos="2207"/>
        <p:guide pos="2235"/>
        <p:guide pos="2208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205" y="0"/>
            <a:ext cx="3079202" cy="512304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3CAFDF69-332D-4967-A811-38BFBE6DCFD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2311"/>
            <a:ext cx="3079202" cy="512304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205" y="9722311"/>
            <a:ext cx="3079202" cy="512304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CA6984D1-E85A-4A73-9188-3A9FB5BEE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38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3078428" cy="511239"/>
          </a:xfrm>
          <a:prstGeom prst="rect">
            <a:avLst/>
          </a:prstGeom>
        </p:spPr>
        <p:txBody>
          <a:bodyPr vert="horz" lIns="94282" tIns="47143" rIns="94282" bIns="471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6" y="7"/>
            <a:ext cx="3078428" cy="511239"/>
          </a:xfrm>
          <a:prstGeom prst="rect">
            <a:avLst/>
          </a:prstGeom>
        </p:spPr>
        <p:txBody>
          <a:bodyPr vert="horz" lIns="94282" tIns="47143" rIns="94282" bIns="47143" rtlCol="0"/>
          <a:lstStyle>
            <a:lvl1pPr algn="r">
              <a:defRPr sz="1200"/>
            </a:lvl1pPr>
          </a:lstStyle>
          <a:p>
            <a:fld id="{FAD5E817-4BF3-46DE-9357-4217C266154A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19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82" tIns="47143" rIns="94282" bIns="471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0874"/>
            <a:ext cx="5683250" cy="4606067"/>
          </a:xfrm>
          <a:prstGeom prst="rect">
            <a:avLst/>
          </a:prstGeom>
        </p:spPr>
        <p:txBody>
          <a:bodyPr vert="horz" lIns="94282" tIns="47143" rIns="94282" bIns="471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744"/>
            <a:ext cx="3078428" cy="511239"/>
          </a:xfrm>
          <a:prstGeom prst="rect">
            <a:avLst/>
          </a:prstGeom>
        </p:spPr>
        <p:txBody>
          <a:bodyPr vert="horz" lIns="94282" tIns="47143" rIns="94282" bIns="471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6" y="9721744"/>
            <a:ext cx="3078428" cy="511239"/>
          </a:xfrm>
          <a:prstGeom prst="rect">
            <a:avLst/>
          </a:prstGeom>
        </p:spPr>
        <p:txBody>
          <a:bodyPr vert="horz" lIns="94282" tIns="47143" rIns="94282" bIns="47143" rtlCol="0" anchor="b"/>
          <a:lstStyle>
            <a:lvl1pPr algn="r">
              <a:defRPr sz="1200"/>
            </a:lvl1pPr>
          </a:lstStyle>
          <a:p>
            <a:fld id="{9E962ED2-C5E2-41CE-AC69-059F4315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7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89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84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2ED2-C5E2-41CE-AC69-059F431573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2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2ED2-C5E2-41CE-AC69-059F431573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4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2ED2-C5E2-41CE-AC69-059F431573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4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2ED2-C5E2-41CE-AC69-059F431573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8D84-C119-4427-BD5F-25D5D70B8182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0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9F5D-CF1E-4D2B-AB44-405B1DA8B6C2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C1F8-2576-4E23-952C-2714FDD4DB11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355F-4BE8-4F48-A20B-E73726A8A009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3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84A3-F744-4FCC-A755-443425443DEA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6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879E-DA3E-4F2C-B85E-92F3DAE05AD6}" type="datetime1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97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9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97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9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08E6-3F50-4BCA-8241-5C7E91761E3F}" type="datetime1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3748-E6F5-4DF4-8E63-472E3B8CCE36}" type="datetime1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9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EB42-A169-4337-B04D-B1BCD278D709}" type="datetime1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7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7" indent="0">
              <a:buNone/>
              <a:defRPr sz="1200"/>
            </a:lvl2pPr>
            <a:lvl3pPr marL="914192" indent="0">
              <a:buNone/>
              <a:defRPr sz="1100"/>
            </a:lvl3pPr>
            <a:lvl4pPr marL="1371289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F35A1-D308-40A6-BB94-4282A274C65B}" type="datetime1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8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7" indent="0">
              <a:buNone/>
              <a:defRPr sz="2800"/>
            </a:lvl2pPr>
            <a:lvl3pPr marL="914192" indent="0">
              <a:buNone/>
              <a:defRPr sz="2300"/>
            </a:lvl3pPr>
            <a:lvl4pPr marL="1371289" indent="0">
              <a:buNone/>
              <a:defRPr sz="2000"/>
            </a:lvl4pPr>
            <a:lvl5pPr marL="1828384" indent="0">
              <a:buNone/>
              <a:defRPr sz="2000"/>
            </a:lvl5pPr>
            <a:lvl6pPr marL="2285480" indent="0">
              <a:buNone/>
              <a:defRPr sz="2000"/>
            </a:lvl6pPr>
            <a:lvl7pPr marL="2742576" indent="0">
              <a:buNone/>
              <a:defRPr sz="2000"/>
            </a:lvl7pPr>
            <a:lvl8pPr marL="3199672" indent="0">
              <a:buNone/>
              <a:defRPr sz="2000"/>
            </a:lvl8pPr>
            <a:lvl9pPr marL="365676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7" indent="0">
              <a:buNone/>
              <a:defRPr sz="1200"/>
            </a:lvl2pPr>
            <a:lvl3pPr marL="914192" indent="0">
              <a:buNone/>
              <a:defRPr sz="1100"/>
            </a:lvl3pPr>
            <a:lvl4pPr marL="1371289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B1E0-0FAC-4F0B-A45E-59F4F9711BF7}" type="datetime1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8C03-C686-449A-9EDB-15832B2095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720080"/>
          </a:xfrm>
          <a:prstGeom prst="rect">
            <a:avLst/>
          </a:prstGeom>
        </p:spPr>
        <p:txBody>
          <a:bodyPr vert="horz" lIns="91419" tIns="45709" rIns="91419" bIns="45709" rtlCol="0" anchor="b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0477-19B5-439D-8A41-AEB97C6F5C8B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64252" y="6525345"/>
            <a:ext cx="713284" cy="196131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08C03-C686-449A-9EDB-15832B20951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36712"/>
            <a:ext cx="9906000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80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192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2" indent="-342822" algn="l" defTabSz="9141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1" indent="-285684" algn="l" defTabSz="9141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4" indent="-228548" algn="l" defTabSz="9141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2" indent="-228548" algn="l" defTabSz="9141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9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gor.tsvetkov.KAZAKHMYS\Documents\My Documents\Kazakhmys Brand\kazakhmys logo\pixel\cmyk\jpeg\low resolution\positive\kazakhmys_p_cmyk_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80" y="150148"/>
            <a:ext cx="2216934" cy="80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88505" y="4705781"/>
            <a:ext cx="8928992" cy="1243499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Century Gothic" panose="020B0502020202020204" pitchFamily="34" charset="0"/>
              </a:rPr>
              <a:t>Слайды по проектам: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b="0" dirty="0" smtClean="0">
                <a:latin typeface="Century Gothic" panose="020B0502020202020204" pitchFamily="34" charset="0"/>
              </a:rPr>
              <a:t>1. </a:t>
            </a:r>
            <a:r>
              <a:rPr lang="ru-RU" sz="1800" b="0" dirty="0"/>
              <a:t>Установка нового </a:t>
            </a:r>
            <a:r>
              <a:rPr lang="ru-RU" sz="1800" b="0" dirty="0" err="1"/>
              <a:t>котлоагрегата</a:t>
            </a:r>
            <a:r>
              <a:rPr lang="ru-RU" sz="1800" b="0" dirty="0"/>
              <a:t> ст. №5 типа Е‑270‑9,8‑540 </a:t>
            </a:r>
            <a:r>
              <a:rPr lang="ru-RU" sz="1800" b="0" dirty="0" smtClean="0"/>
              <a:t>КТ;</a:t>
            </a:r>
            <a:br>
              <a:rPr lang="ru-RU" sz="1800" b="0" dirty="0" smtClean="0"/>
            </a:br>
            <a:r>
              <a:rPr lang="ru-RU" sz="1800" b="0" dirty="0" smtClean="0">
                <a:latin typeface="Century Gothic" panose="020B0502020202020204" pitchFamily="34" charset="0"/>
              </a:rPr>
              <a:t>2. </a:t>
            </a:r>
            <a:r>
              <a:rPr lang="ru-RU" sz="1800" b="0" dirty="0"/>
              <a:t>Установка нового турбоагрегата типа Т‑50/60-8,8/0,12</a:t>
            </a:r>
            <a:r>
              <a:rPr lang="ru-RU" sz="18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itchFamily="34" charset="0"/>
              </a:rPr>
              <a:t/>
            </a:r>
            <a:br>
              <a:rPr lang="ru-RU" sz="1800" b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itchFamily="34" charset="0"/>
              </a:rPr>
            </a:br>
            <a:endParaRPr lang="ru-RU" sz="1800" b="0" dirty="0">
              <a:latin typeface="Century Gothic" panose="020B0502020202020204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485899" y="6093296"/>
            <a:ext cx="6934200" cy="459743"/>
          </a:xfrm>
          <a:prstGeom prst="rect">
            <a:avLst/>
          </a:prstGeom>
        </p:spPr>
        <p:txBody>
          <a:bodyPr vert="horz" lIns="84371" tIns="42186" rIns="84371" bIns="4218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г. </a:t>
            </a:r>
            <a:r>
              <a:rPr lang="ru-RU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Балхаш, </a:t>
            </a:r>
            <a:endParaRPr lang="en-US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2024 год</a:t>
            </a:r>
          </a:p>
        </p:txBody>
      </p:sp>
      <p:pic>
        <p:nvPicPr>
          <p:cNvPr id="6" name="Picture 3" descr="C:\Documents and Settings\User\Рабочий стол\Old Desktop\Pictures\DES_Pistures_small\BCHP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7"/>
            <a:ext cx="6192688" cy="35922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00472" y="0"/>
            <a:ext cx="9505056" cy="646376"/>
          </a:xfrm>
        </p:spPr>
        <p:txBody>
          <a:bodyPr>
            <a:normAutofit/>
          </a:bodyPr>
          <a:lstStyle/>
          <a:p>
            <a:pPr algn="ctr"/>
            <a:r>
              <a:rPr lang="ru-RU" sz="1700" dirty="0" smtClean="0">
                <a:latin typeface="Century Gothic" panose="020B0502020202020204" pitchFamily="34" charset="0"/>
              </a:rPr>
              <a:t>Справка по </a:t>
            </a:r>
            <a:r>
              <a:rPr lang="ru-RU" sz="1700" dirty="0">
                <a:latin typeface="Century Gothic" panose="020B0502020202020204" pitchFamily="34" charset="0"/>
              </a:rPr>
              <a:t>проекту </a:t>
            </a:r>
            <a:r>
              <a:rPr lang="ru-RU" sz="1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itchFamily="34" charset="0"/>
              </a:rPr>
              <a:t>«</a:t>
            </a:r>
            <a:r>
              <a:rPr lang="ru-RU" sz="1700" dirty="0">
                <a:latin typeface="Century Gothic" panose="020B0502020202020204" pitchFamily="34" charset="0"/>
              </a:rPr>
              <a:t>Установка нового </a:t>
            </a:r>
            <a:r>
              <a:rPr lang="ru-RU" sz="1700" dirty="0" err="1">
                <a:latin typeface="Century Gothic" panose="020B0502020202020204" pitchFamily="34" charset="0"/>
              </a:rPr>
              <a:t>котлоагрегата</a:t>
            </a:r>
            <a:r>
              <a:rPr lang="ru-RU" sz="1700" dirty="0">
                <a:latin typeface="Century Gothic" panose="020B0502020202020204" pitchFamily="34" charset="0"/>
              </a:rPr>
              <a:t> ст. №5 типа Е‑270‑9,8‑540 КТ»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609" y="878810"/>
            <a:ext cx="9444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Ранее в корпусе среднего давления котельного цеха стояли 5 котлов введенные в 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эксплуатацию 30-50-х </a:t>
            </a: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годов с 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параметрами пара 2,9 МПа 400 С°. Согласно </a:t>
            </a: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предписанию 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Государственной инспекции Министерства Республики Казахстан по чрезвычайным ситуациям в августе 2005 года эксплуатация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котлоагрегатов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среднего давления приостановлена из-за неудовлетворительного технического состояния и (исчерпания продолжительности) выработки назначенного ресурса.</a:t>
            </a:r>
            <a:endParaRPr lang="ru-RU" sz="1200" dirty="0" smtClean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Принято техническим  решением установить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котлоагрегата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ст. № 5 типа Е-270-9,8-540 </a:t>
            </a: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КТ, что 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увеличит установленную тепловую мощность на 166,4 Гкал/час, резервирование паровой нагрузки на 270 т/час путём повышения экономичности, надёжности, манёвренности и улучшением экологических характеристик БТЭЦ ТОО «Kazakhmys Energy» (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Казахмыс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Энерджи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), при сжигании местного высокозольного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Борлинского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угля низкой </a:t>
            </a: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калорийности.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      </a:t>
            </a:r>
          </a:p>
          <a:p>
            <a:pPr algn="just"/>
            <a:endParaRPr lang="en-US" sz="1200" dirty="0" smtClean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6298" r="8792" b="5817"/>
          <a:stretch/>
        </p:blipFill>
        <p:spPr bwMode="auto">
          <a:xfrm>
            <a:off x="6537176" y="2715776"/>
            <a:ext cx="3240360" cy="3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728" y="2599576"/>
            <a:ext cx="6100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3. Согласно 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План-графику в настоящее время проект «Установка нового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котлоагрегата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ст. №5 типа Е-270-9,8-540 КТ» находится на этапе  «Корректировка проекта», ведется работа по поиску потенциального поставщика </a:t>
            </a: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услуг.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4. Сумма 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для реализации проекта составляет 13 861,8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млн.тг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. С</a:t>
            </a:r>
            <a:r>
              <a:rPr lang="ru-RU" sz="1000" dirty="0"/>
              <a:t> 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мая 2021 г. по июль 2023 г. по проекту проделаны следующие работы: </a:t>
            </a:r>
          </a:p>
          <a:p>
            <a:pPr marL="726970" lvl="2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-установлен котел </a:t>
            </a:r>
          </a:p>
          <a:p>
            <a:pPr marL="726970" lvl="2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-проведен демонтаж дымовых труб ст. №1, 2;</a:t>
            </a:r>
          </a:p>
          <a:p>
            <a:pPr marL="726970" lvl="2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-демонтаж КА ст.1, 2 с каркасом здания котельного цеха; </a:t>
            </a:r>
          </a:p>
          <a:p>
            <a:pPr marL="726970" lvl="2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-перекладка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мазутопровода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из зоны строительства КА ст. №5.</a:t>
            </a:r>
          </a:p>
          <a:p>
            <a:pPr marL="726970" lvl="2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С октября 2023 года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котлоагрегат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ст. №5 находится в консервации.</a:t>
            </a:r>
          </a:p>
          <a:p>
            <a:pPr marL="269875" lvl="1"/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Срок завершения проекта – январь 2027 г</a:t>
            </a: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5. Заключено инвестиционное соглашение между ТОО «Kazakhmys Energy» (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Казахмыс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Энерджи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) и Министерством энергетики Республики Казахстан на установку нового </a:t>
            </a:r>
            <a:r>
              <a:rPr lang="ru-RU" sz="12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котлоагрегата</a:t>
            </a:r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ст. № 5 типа Е-270-9,8-540 КТ и Установка нового турбоагрегата типа Т‑50/60-8,8/0,12</a:t>
            </a:r>
          </a:p>
          <a:p>
            <a:r>
              <a:rPr lang="ru-RU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6. Соглашением предусмотрено возврат CAPEX путем установления индивидуального тарифа на электроэнергию. </a:t>
            </a:r>
          </a:p>
          <a:p>
            <a:pPr marL="0" lvl="1"/>
            <a:endParaRPr lang="ru-RU" sz="1200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0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22388" y="188640"/>
            <a:ext cx="9705528" cy="45773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Century Gothic" panose="020B0502020202020204" pitchFamily="34" charset="0"/>
              </a:rPr>
              <a:t>Справка по </a:t>
            </a:r>
            <a:r>
              <a:rPr lang="ru-RU" sz="1800" dirty="0">
                <a:latin typeface="Century Gothic" panose="020B0502020202020204" pitchFamily="34" charset="0"/>
              </a:rPr>
              <a:t>проекту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itchFamily="34" charset="0"/>
              </a:rPr>
              <a:t>«</a:t>
            </a:r>
            <a:r>
              <a:rPr lang="ru-RU" sz="1800" dirty="0">
                <a:latin typeface="Century Gothic" panose="020B0502020202020204" pitchFamily="34" charset="0"/>
              </a:rPr>
              <a:t>Установка нового турбоагрегата типа Т‑50/60-8,8/0,12»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6976" y="980728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1.</a:t>
            </a:r>
            <a:r>
              <a:rPr lang="ru-RU" sz="1200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Разработано техническое задание на «Задание на проектирование на замену ТА ст.№5 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БТЭЦ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», для определения места строительства </a:t>
            </a:r>
            <a:r>
              <a:rPr lang="ru-RU" sz="1200" i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(на существующей ячейке ТА ст.</a:t>
            </a:r>
            <a:r>
              <a:rPr lang="ru-RU" sz="1200" i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№4 </a:t>
            </a:r>
            <a:r>
              <a:rPr lang="ru-RU" sz="1200" i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или в существующей ячейке (ТА ст. № 6) турбинного цеха с возведением нового фундамента для турбоагрегата и вспомогательного оборудования и переноса турбоагрегата ст. № 6 в ячейку ст. №4). </a:t>
            </a:r>
          </a:p>
          <a:p>
            <a:endParaRPr lang="ru-RU" sz="1200" b="1" i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2. 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Разработка проектно-сметной документации после определения места строительства. Планируемый срок выдачи – сентябрь 2025г. Прохождение </a:t>
            </a:r>
            <a:r>
              <a:rPr lang="ru-RU" sz="1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госэкспертизы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– декабрь 2025г.</a:t>
            </a:r>
          </a:p>
          <a:p>
            <a:pPr algn="just"/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3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Заключено инвестиционное соглашение между ТОО «</a:t>
            </a:r>
            <a:r>
              <a:rPr lang="ru-RU" sz="1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Kazakhmys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Energy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» (</a:t>
            </a:r>
            <a:r>
              <a:rPr lang="ru-RU" sz="1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Казахмыс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Энерджи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) и Министерством энергетики Республики 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Казахстан на установку 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нового турбоагрегата типа Т‑50/60-8,8/0,12</a:t>
            </a:r>
          </a:p>
          <a:p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4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. Стоимость 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реализации проекта 12 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310,5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млн.тг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</a:p>
          <a:p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5. Срок 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реализации проекта с 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2023-2027г.</a:t>
            </a:r>
          </a:p>
          <a:p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6. Соглашением </a:t>
            </a:r>
            <a:r>
              <a:rPr lang="ru-RU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предусмотрено возврат CAPEX путем установления индивидуального тарифа на 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электроэнергию.</a:t>
            </a:r>
          </a:p>
        </p:txBody>
      </p:sp>
      <p:pic>
        <p:nvPicPr>
          <p:cNvPr id="2050" name="Picture 2" descr="C:\Users\ZhanbolatAu\Desktop\Проектный офис БТЭЦ\Информация для ГУ\Инвестиции для МЭ\Отчет для МЭ\Фото к презе\IMG-20241022-WA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8" y="914748"/>
            <a:ext cx="4112388" cy="29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hanbolatAu\Desktop\Проектный офис БТЭЦ\Информация для ГУ\Инвестиции для МЭ\Отчет для МЭ\Фото к презе\IMG-20241022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9992" y="4005064"/>
            <a:ext cx="4116914" cy="24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27" y="136793"/>
            <a:ext cx="9615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Перечень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затрат по инвестиционному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соглашению на установку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нового </a:t>
            </a:r>
            <a:r>
              <a:rPr lang="ru-RU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котлоагрегата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ст. №5 типа Е‑270‑9,8‑540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КТ и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установку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нового турбоагрегата типа Т‑50/60-8,8/0,12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Балхашской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ТЭЦ ТОО 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«Kazakhmys Energy» (Казахмыс </a:t>
            </a: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Энерджи)</a:t>
            </a:r>
            <a:endParaRPr lang="ru-RU" sz="14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71941"/>
              </p:ext>
            </p:extLst>
          </p:nvPr>
        </p:nvGraphicFramePr>
        <p:xfrm>
          <a:off x="162027" y="764703"/>
          <a:ext cx="9536998" cy="5440126"/>
        </p:xfrm>
        <a:graphic>
          <a:graphicData uri="http://schemas.openxmlformats.org/drawingml/2006/table">
            <a:tbl>
              <a:tblPr/>
              <a:tblGrid>
                <a:gridCol w="498417"/>
                <a:gridCol w="3498497"/>
                <a:gridCol w="2252456"/>
                <a:gridCol w="1226870"/>
                <a:gridCol w="2060758"/>
              </a:tblGrid>
              <a:tr h="179666">
                <a:tc gridSpan="5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Контрагент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Договора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Затраты,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тенге без НДС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03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Установка нового </a:t>
                      </a:r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котлоагрегата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ст. №5 типа Е‑270‑9,8‑540 КТ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1.1.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Разработка ПСД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821 800 000,00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1.2.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Поставка основного оборудования и вспомогательного оборудования, (шеф-наладка, шефмонтаж)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3 046 300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000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,00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1.3.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Строительно</a:t>
                      </a:r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монтажные работы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ТОО «Монтажник-ЭМ»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Р2100004483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9 780 702 164,00 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1.4.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Авторский надзор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182 013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686</a:t>
                      </a:r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,00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1.5.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Техический надзор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30 984 150,00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Итого по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котлоагрегату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: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192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13 861 800 000</a:t>
                      </a:r>
                      <a:endParaRPr lang="ru-RU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515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Установка нового турбоагрегата типа Т‑50/60-8,8/0,12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Контрагент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Затраты,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тенге </a:t>
                      </a:r>
                      <a:r>
                        <a:rPr lang="ru-RU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без НДС</a:t>
                      </a:r>
                      <a:endParaRPr lang="ru-RU" sz="105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7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2.1.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Разработка ПСД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579 900 000,00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2.2.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Поставка основного оборудования и вспомогательного оборудования, (шеф-наладка, шефмонтаж)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9 538 700 000,00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2.3.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Строительно монтажные работы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2 051 900 000,00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2.4.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Авторский надзор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100 000 000,00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2.5.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Техический надзор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40 000 000,00</a:t>
                      </a:r>
                      <a:endParaRPr lang="ru-RU" sz="105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Итого по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турбоагрегату: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192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12 310 500 000</a:t>
                      </a:r>
                      <a:endParaRPr lang="ru-RU" sz="1100" b="1" i="0" u="none" strike="noStrike" kern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6552">
                <a:tc gridSpan="4">
                  <a:txBody>
                    <a:bodyPr/>
                    <a:lstStyle/>
                    <a:p>
                      <a:pPr marL="0" marR="0" indent="0" algn="l" defTabSz="9141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Установка нового </a:t>
                      </a:r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котлоагрегата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ст. №5 типа Е‑270‑9,8‑540 КТ</a:t>
                      </a:r>
                      <a:endParaRPr lang="ru-RU" sz="1100" b="1" i="0" u="none" strike="noStrike" dirty="0" smtClean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*13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861 800 000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5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Установка нового турбоагрегата типа Т‑50/60-8,8/0,12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*12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310 500 000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ВСЕГО: котлоагрегат + турбоагрегат</a:t>
                      </a: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26 172 300 000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96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Возврат инвестиционных вложении согласно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заключенного соглашения с МЭ РК в 2028-2032гг.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29 018 227 720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96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*стоимость</a:t>
                      </a:r>
                      <a:r>
                        <a:rPr lang="ru-RU" sz="8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по статьям затрат указана примерная, по итогам корректировки/разработки проекта  стоимость возможно будет изменена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186" marR="5186" marT="518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7772ee6b30f94ffd7ab2eeb145f888bd44a"/>
</p:tagLst>
</file>

<file path=ppt/theme/theme1.xml><?xml version="1.0" encoding="utf-8"?>
<a:theme xmlns:a="http://schemas.openxmlformats.org/drawingml/2006/main" name="2012-10-24 General Template for Presentation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66349</TotalTime>
  <Words>730</Words>
  <Application>Microsoft Office PowerPoint</Application>
  <PresentationFormat>Лист A4 (210x297 мм)</PresentationFormat>
  <Paragraphs>106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2012-10-24 General Template for Presentations</vt:lpstr>
      <vt:lpstr>Слайды по проектам: 1. Установка нового котлоагрегата ст. №5 типа Е‑270‑9,8‑540 КТ; 2. Установка нового турбоагрегата типа Т‑50/60-8,8/0,12 </vt:lpstr>
      <vt:lpstr>Справка по проекту «Установка нового котлоагрегата ст. №5 типа Е‑270‑9,8‑540 КТ»</vt:lpstr>
      <vt:lpstr>Справка по проекту «Установка нового турбоагрегата типа Т‑50/60-8,8/0,12»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Сводный отчет по проектной деятельности по состоянию за февраль 2014</dc:title>
  <dc:creator>Ким Андрей;Каминская Мария</dc:creator>
  <cp:lastModifiedBy>Елена Виноградова</cp:lastModifiedBy>
  <cp:revision>290</cp:revision>
  <cp:lastPrinted>2024-05-03T12:09:52Z</cp:lastPrinted>
  <dcterms:created xsi:type="dcterms:W3CDTF">2014-03-05T04:54:29Z</dcterms:created>
  <dcterms:modified xsi:type="dcterms:W3CDTF">2024-11-01T04:50:59Z</dcterms:modified>
</cp:coreProperties>
</file>