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660" r:id="rId1"/>
  </p:sldMasterIdLst>
  <p:notesMasterIdLst>
    <p:notesMasterId r:id="rId13"/>
  </p:notesMasterIdLst>
  <p:handoutMasterIdLst>
    <p:handoutMasterId r:id="rId14"/>
  </p:handoutMasterIdLst>
  <p:sldIdLst>
    <p:sldId id="371" r:id="rId2"/>
    <p:sldId id="395" r:id="rId3"/>
    <p:sldId id="388" r:id="rId4"/>
    <p:sldId id="415" r:id="rId5"/>
    <p:sldId id="424" r:id="rId6"/>
    <p:sldId id="420" r:id="rId7"/>
    <p:sldId id="428" r:id="rId8"/>
    <p:sldId id="426" r:id="rId9"/>
    <p:sldId id="427" r:id="rId10"/>
    <p:sldId id="422" r:id="rId11"/>
    <p:sldId id="38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0099FF"/>
    <a:srgbClr val="0099CC"/>
    <a:srgbClr val="A0BBDC"/>
    <a:srgbClr val="009900"/>
    <a:srgbClr val="00FFFF"/>
    <a:srgbClr val="0000FF"/>
    <a:srgbClr val="FF0066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63" autoAdjust="0"/>
    <p:restoredTop sz="94660" autoAdjust="0"/>
  </p:normalViewPr>
  <p:slideViewPr>
    <p:cSldViewPr>
      <p:cViewPr varScale="1">
        <p:scale>
          <a:sx n="90" d="100"/>
          <a:sy n="90" d="100"/>
        </p:scale>
        <p:origin x="79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200" baseline="0"/>
              <a:t>Принято в действующей ТС</a:t>
            </a:r>
          </a:p>
        </c:rich>
      </c:tx>
      <c:layout>
        <c:manualLayout>
          <c:xMode val="edge"/>
          <c:yMode val="edge"/>
          <c:x val="0.25035519557655989"/>
          <c:y val="5.7048026409763995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179634955090459"/>
          <c:y val="0.31343937975145619"/>
          <c:w val="0.6522293463119484"/>
          <c:h val="0.62233799419112157"/>
        </c:manualLayout>
      </c:layout>
      <c:pie3DChart>
        <c:varyColors val="1"/>
        <c:ser>
          <c:idx val="0"/>
          <c:order val="0"/>
          <c:tx>
            <c:strRef>
              <c:f>'[отчет ЖТЭЦ-к презентации-1 полуг 2024г.xlsx]объем производства (3)'!$E$1:$E$2</c:f>
              <c:strCache>
                <c:ptCount val="1"/>
                <c:pt idx="0">
                  <c:v>Фактически сложившиеся показатели тарифной сметы за 1 полугодие 2024 г.</c:v>
                </c:pt>
              </c:strCache>
            </c:strRef>
          </c:tx>
          <c:dPt>
            <c:idx val="1"/>
            <c:bubble3D val="0"/>
            <c:explosion val="9"/>
            <c:extLst xmlns:c16r2="http://schemas.microsoft.com/office/drawing/2015/06/chart">
              <c:ext xmlns:c16="http://schemas.microsoft.com/office/drawing/2014/chart" uri="{C3380CC4-5D6E-409C-BE32-E72D297353CC}">
                <c16:uniqueId val="{00000001-0888-469E-A1DA-E8EA047E8272}"/>
              </c:ext>
            </c:extLst>
          </c:dPt>
          <c:dLbls>
            <c:dLbl>
              <c:idx val="0"/>
              <c:layout>
                <c:manualLayout>
                  <c:x val="0.10247792980267149"/>
                  <c:y val="8.2125001983906556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888-469E-A1DA-E8EA047E8272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846932321315623"/>
                  <c:y val="0.50292395642325527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888-469E-A1DA-E8EA047E8272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8772213247172858E-2"/>
                  <c:y val="0.131826115641855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888-469E-A1DA-E8EA047E8272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35004417244237818"/>
                  <c:y val="7.42508768866951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0888-469E-A1DA-E8EA047E8272}"/>
                </c:ext>
                <c:ext xmlns:c15="http://schemas.microsoft.com/office/drawing/2012/chart" uri="{CE6537A1-D6FC-4f65-9D91-7224C49458BB}">
                  <c15:layout>
                    <c:manualLayout>
                      <c:w val="0.21168000203528678"/>
                      <c:h val="0.31158702763353008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dLblPos val="outEnd"/>
            <c:showLegendKey val="1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multiLvlStrRef>
              <c:f>'[отчет ЖТЭЦ-к презентации-1 полуг 2024г.xlsx]объем производства (3)'!$B$3:$C$6</c:f>
              <c:multiLvlStrCache>
                <c:ptCount val="4"/>
                <c:lvl>
                  <c:pt idx="0">
                    <c:v>ГКал</c:v>
                  </c:pt>
                  <c:pt idx="1">
                    <c:v>ГКал</c:v>
                  </c:pt>
                  <c:pt idx="2">
                    <c:v>ГКал</c:v>
                  </c:pt>
                  <c:pt idx="3">
                    <c:v>ГКал</c:v>
                  </c:pt>
                </c:lvl>
                <c:lvl>
                  <c:pt idx="0">
                    <c:v>ТОО "KAZAKHMYS SMELTING (КАЗАХМЫС СМЭЛТИНГ)"</c:v>
                  </c:pt>
                  <c:pt idx="1">
                    <c:v>ТОО «Корпорация Казахмыс»</c:v>
                  </c:pt>
                  <c:pt idx="2">
                    <c:v>АО "Предприятие тепловодоснабжения"</c:v>
                  </c:pt>
                  <c:pt idx="3">
                    <c:v>Прочие потребители</c:v>
                  </c:pt>
                </c:lvl>
              </c:multiLvlStrCache>
            </c:multiLvlStrRef>
          </c:cat>
          <c:val>
            <c:numRef>
              <c:f>'[отчет ЖТЭЦ-к презентации-1 полуг 2024г.xlsx]объем производства (3)'!$D$3:$D$6</c:f>
              <c:numCache>
                <c:formatCode>_(* #,##0.00_);_(* \(#,##0.00\);_(* "-"??_);_(@_)</c:formatCode>
                <c:ptCount val="4"/>
                <c:pt idx="0">
                  <c:v>203838.54900000006</c:v>
                </c:pt>
                <c:pt idx="1">
                  <c:v>209685.85699999996</c:v>
                </c:pt>
                <c:pt idx="2">
                  <c:v>707305</c:v>
                </c:pt>
                <c:pt idx="3">
                  <c:v>8767.1759999989299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0888-469E-A1DA-E8EA047E82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200" baseline="0"/>
              <a:t>Факт за 1 полугодие 2024 г.</a:t>
            </a:r>
          </a:p>
        </c:rich>
      </c:tx>
      <c:layout>
        <c:manualLayout>
          <c:xMode val="edge"/>
          <c:yMode val="edge"/>
          <c:x val="0.24991411379041703"/>
          <c:y val="2.7263561701541126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669852264258473"/>
          <c:y val="0.276652981197063"/>
          <c:w val="0.66006395836431397"/>
          <c:h val="0.63304343987969591"/>
        </c:manualLayout>
      </c:layout>
      <c:pie3DChart>
        <c:varyColors val="1"/>
        <c:ser>
          <c:idx val="0"/>
          <c:order val="0"/>
          <c:tx>
            <c:strRef>
              <c:f>'[отчет ЖТЭЦ-к презентации-1 полуг 2024г.xlsx]объем производства (3)'!$E$1:$E$2</c:f>
              <c:strCache>
                <c:ptCount val="1"/>
                <c:pt idx="0">
                  <c:v>Фактически сложившиеся показатели тарифной сметы за 1 полугодие 2024 г.</c:v>
                </c:pt>
              </c:strCache>
            </c:strRef>
          </c:tx>
          <c:explosion val="2"/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1335-44CA-8C7D-75A096924C42}"/>
              </c:ext>
            </c:extLst>
          </c:dPt>
          <c:dLbls>
            <c:dLbl>
              <c:idx val="0"/>
              <c:layout>
                <c:manualLayout>
                  <c:x val="9.9184460656093279E-2"/>
                  <c:y val="7.448036772665817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335-44CA-8C7D-75A096924C42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5074753357814578E-2"/>
                  <c:y val="0.4917588094041435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335-44CA-8C7D-75A096924C42}"/>
                </c:ext>
                <c:ext xmlns:c15="http://schemas.microsoft.com/office/drawing/2012/chart" uri="{CE6537A1-D6FC-4f65-9D91-7224C49458BB}">
                  <c15:layout>
                    <c:manualLayout>
                      <c:w val="0.19140365058930373"/>
                      <c:h val="0.28640595903165733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1.8603399655462094E-2"/>
                  <c:y val="0.2880067850561233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335-44CA-8C7D-75A096924C42}"/>
                </c:ext>
                <c:ext xmlns:c15="http://schemas.microsoft.com/office/drawing/2012/chart" uri="{CE6537A1-D6FC-4f65-9D91-7224C49458BB}">
                  <c15:layout>
                    <c:manualLayout>
                      <c:w val="0.17681885771883074"/>
                      <c:h val="0.33633271904841677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0.12065501021035893"/>
                  <c:y val="1.6079523367771571E-3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1335-44CA-8C7D-75A096924C42}"/>
                </c:ext>
                <c:ext xmlns:c15="http://schemas.microsoft.com/office/drawing/2012/chart" uri="{CE6537A1-D6FC-4f65-9D91-7224C49458BB}">
                  <c15:layout>
                    <c:manualLayout>
                      <c:w val="0.1796451204055767"/>
                      <c:h val="0.3281914893617021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dLblPos val="outEnd"/>
            <c:showLegendKey val="1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'[отчет ЖТЭЦ-к презентации-1 полуг 2024г.xlsx]объем производства (3)'!$B$3:$B$6</c:f>
              <c:strCache>
                <c:ptCount val="4"/>
                <c:pt idx="0">
                  <c:v>ТОО "KAZAKHMYS SMELTING (КАЗАХМЫС СМЭЛТИНГ)"</c:v>
                </c:pt>
                <c:pt idx="1">
                  <c:v>ТОО «Корпорация Казахмыс»</c:v>
                </c:pt>
                <c:pt idx="2">
                  <c:v>АО "Предприятие тепловодоснабжения"</c:v>
                </c:pt>
                <c:pt idx="3">
                  <c:v>Прочие потребители</c:v>
                </c:pt>
              </c:strCache>
            </c:strRef>
          </c:cat>
          <c:val>
            <c:numRef>
              <c:f>'[отчет ЖТЭЦ-к презентации-1 полуг 2024г.xlsx]объем производства (3)'!$E$3:$E$6</c:f>
              <c:numCache>
                <c:formatCode>_(* #,##0.00_);_(* \(#,##0.00\);_(* "-"??_);_(@_)</c:formatCode>
                <c:ptCount val="4"/>
                <c:pt idx="0">
                  <c:v>91139.379000000015</c:v>
                </c:pt>
                <c:pt idx="1">
                  <c:v>100158.00499999999</c:v>
                </c:pt>
                <c:pt idx="2">
                  <c:v>388309</c:v>
                </c:pt>
                <c:pt idx="3">
                  <c:v>5370.61599999998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335-44CA-8C7D-75A096924C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effectLst/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effectLst/>
                <a:latin typeface="+mn-lt"/>
              </a:defRPr>
            </a:lvl1pPr>
          </a:lstStyle>
          <a:p>
            <a:pPr>
              <a:defRPr/>
            </a:pPr>
            <a:fld id="{3D0B9D4B-2205-4FE9-94D0-E4E0075D7127}" type="datetimeFigureOut">
              <a:rPr lang="ru-RU"/>
              <a:pPr>
                <a:defRPr/>
              </a:pPr>
              <a:t>22.07.2024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effectLst/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effectLst/>
                <a:latin typeface="+mn-lt"/>
              </a:defRPr>
            </a:lvl1pPr>
          </a:lstStyle>
          <a:p>
            <a:pPr>
              <a:defRPr/>
            </a:pPr>
            <a:fld id="{70BE25B5-424D-41E1-A7DB-0284C72350D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84184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>
                <a:effectLst/>
                <a:latin typeface="Arial" charset="0"/>
              </a:defRPr>
            </a:lvl1pPr>
          </a:lstStyle>
          <a:p>
            <a:pPr>
              <a:defRPr/>
            </a:pPr>
            <a:fld id="{5039D8A6-88A6-499B-AB1C-5EFA78FD009B}" type="datetimeFigureOut">
              <a:rPr lang="ru-RU"/>
              <a:pPr>
                <a:defRPr/>
              </a:pPr>
              <a:t>22.07.2024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>
                <a:effectLst/>
                <a:latin typeface="Arial" charset="0"/>
              </a:defRPr>
            </a:lvl1pPr>
          </a:lstStyle>
          <a:p>
            <a:pPr>
              <a:defRPr/>
            </a:pPr>
            <a:fld id="{EC42A078-58FA-49CA-ADEC-FFEB70DE43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46336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98FF0-7D5D-4F96-A354-0A82027EA78C}" type="datetime1">
              <a:rPr lang="ru-RU" smtClean="0"/>
              <a:t>22.07.2024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5BD29-0C1D-4450-A7A9-0C36710160B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69B93-B2A3-4FA2-8295-C6D33657FD46}" type="datetime1">
              <a:rPr lang="ru-RU" smtClean="0"/>
              <a:t>22.07.2024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229CF-6530-485B-814D-B7DCE8BFD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6391C-3EC0-42BA-8762-8DCD83C444F5}" type="datetime1">
              <a:rPr lang="ru-RU" smtClean="0"/>
              <a:t>22.07.2024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4726E-AC62-4BC5-921D-5AC0AFFDB9F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4B019-BE88-4DE7-88B1-146FA8A87B45}" type="datetime1">
              <a:rPr lang="ru-RU" smtClean="0"/>
              <a:t>22.07.2024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B4AC3-39E6-42E9-BD70-02680C6436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7E2B0-C58A-43E9-B0AF-50391274540F}" type="datetime1">
              <a:rPr lang="ru-RU" smtClean="0"/>
              <a:t>22.07.2024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5CCBE-16C4-4B51-B281-71657A54741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15867-30DF-4177-81B2-82AA3638F920}" type="datetime1">
              <a:rPr lang="ru-RU" smtClean="0"/>
              <a:t>22.07.2024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1CE63-0D1A-4486-B681-497CAB10EDC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EF6AF-1C0B-45D2-ADE5-7FC060350D0E}" type="datetime1">
              <a:rPr lang="ru-RU" smtClean="0"/>
              <a:t>22.07.2024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7385D-F272-4D19-8678-E64DE9DED8A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C17BB-5F85-4403-AE65-DD773A7846BA}" type="datetime1">
              <a:rPr lang="ru-RU" smtClean="0"/>
              <a:t>22.07.2024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48280-DCB8-4FEE-9EB2-A7EBD2D669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448B1-C966-440F-B80E-2D4F6F64597F}" type="datetime1">
              <a:rPr lang="ru-RU" smtClean="0"/>
              <a:t>22.07.2024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58271-3410-4FF2-8B39-B7DDD0B49BC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BB456-0816-48A7-8DBB-BC102DF5CBE1}" type="datetime1">
              <a:rPr lang="ru-RU" smtClean="0"/>
              <a:t>22.07.2024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869EC-79D9-4B6B-9A1F-D9939C3ECDB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276F8-FBC0-4EB9-8B9D-9CBF8E66828B}" type="datetime1">
              <a:rPr lang="ru-RU" smtClean="0"/>
              <a:t>22.07.2024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1F290-6BFC-43D8-859E-3B3E9DA418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2DF8711-101B-45F4-B91A-E1E3D7E1E168}" type="datetime1">
              <a:rPr lang="ru-RU" smtClean="0"/>
              <a:t>22.07.2024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01B220-3FE1-4A86-A4D3-1010817D5A4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1" r:id="rId1"/>
    <p:sldLayoutId id="2147484662" r:id="rId2"/>
    <p:sldLayoutId id="2147484663" r:id="rId3"/>
    <p:sldLayoutId id="2147484664" r:id="rId4"/>
    <p:sldLayoutId id="2147484665" r:id="rId5"/>
    <p:sldLayoutId id="2147484666" r:id="rId6"/>
    <p:sldLayoutId id="2147484667" r:id="rId7"/>
    <p:sldLayoutId id="2147484668" r:id="rId8"/>
    <p:sldLayoutId id="2147484669" r:id="rId9"/>
    <p:sldLayoutId id="2147484670" r:id="rId10"/>
    <p:sldLayoutId id="2147484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file:///\\Kargresfs01\&#1086;&#1073;&#1084;&#1077;&#1085;&#1085;&#1080;&#1082;%20&#1087;&#1101;&#1086;%202\!!!%20&#1058;&#1040;&#1056;&#1048;&#1060;&#1053;&#1040;&#1071;%20&#1043;&#1056;&#1059;&#1055;&#1055;&#1040;\&#1086;&#1073;&#1084;&#1077;&#1085;&#1085;&#1080;&#1082;%20&#1043;&#1058;&#1048;\&#1044;&#1050;&#1056;&#1045;&#1052;\&#1054;&#1058;&#1063;&#1045;&#1058;&#1067;%202024\1%20&#1055;&#1054;&#1051;&#1059;&#1043;&#1054;&#1044;&#1048;&#1045;%202024&#1075;\&#1055;&#1088;&#1077;&#1079;&#1077;&#1085;&#1090;&#1072;&#1094;&#1080;&#1080;%20&#1082;%20&#1086;&#1090;&#1095;&#1077;&#1090;&#1091;-1%20&#1087;&#1086;&#1083;&#1091;&#1075;-2024&#1075;\&#1046;&#1058;&#1069;&#1062;-&#1082;%20&#1087;&#1088;&#1077;&#1079;&#1077;&#1085;&#1090;&#1072;&#1094;&#1080;&#1080;-1%20&#1087;&#1086;&#1083;&#1091;&#1075;%202023&#1075;.xlsx!%20(&#1048;&#1055;)&#1092;21!R10C1:R13C1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emf"/><Relationship Id="rId4" Type="http://schemas.openxmlformats.org/officeDocument/2006/relationships/oleObject" Target="file:///\\Kargresfs01\&#1086;&#1073;&#1084;&#1077;&#1085;&#1085;&#1080;&#1082;%20&#1087;&#1101;&#1086;%202\!!!%20&#1058;&#1040;&#1056;&#1048;&#1060;&#1053;&#1040;&#1071;%20&#1043;&#1056;&#1059;&#1055;&#1055;&#1040;\&#1086;&#1073;&#1084;&#1077;&#1085;&#1085;&#1080;&#1082;%20&#1043;&#1058;&#1048;\&#1044;&#1050;&#1056;&#1045;&#1052;\&#1054;&#1058;&#1063;&#1045;&#1058;&#1067;%202024\1%20&#1055;&#1054;&#1051;&#1059;&#1043;&#1054;&#1044;&#1048;&#1045;%202024&#1075;\&#1055;&#1088;&#1077;&#1079;&#1077;&#1085;&#1090;&#1072;&#1094;&#1080;&#1080;%20&#1082;%20&#1086;&#1090;&#1095;&#1077;&#1090;&#1091;-1%20&#1087;&#1086;&#1083;&#1091;&#1075;-2024&#1075;\&#1046;&#1058;&#1069;&#1062;-&#1082;%20&#1087;&#1088;&#1077;&#1079;&#1077;&#1085;&#1090;&#1072;&#1094;&#1080;&#1080;-1%20&#1087;&#1086;&#1083;&#1091;&#1075;%202023&#1075;.xlsx!&#1087;&#1086;&#1082;&#1072;&#1079;.&#1082;&#1072;&#1095;2024!R9C1:R18C7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emf"/><Relationship Id="rId4" Type="http://schemas.openxmlformats.org/officeDocument/2006/relationships/oleObject" Target="file:///\\Kargresfs01\&#1086;&#1073;&#1084;&#1077;&#1085;&#1085;&#1080;&#1082;%20&#1087;&#1101;&#1086;%202\!!!%20&#1058;&#1040;&#1056;&#1048;&#1060;&#1053;&#1040;&#1071;%20&#1043;&#1056;&#1059;&#1055;&#1055;&#1040;\&#1086;&#1073;&#1084;&#1077;&#1085;&#1085;&#1080;&#1082;%20&#1043;&#1058;&#1048;\&#1044;&#1050;&#1056;&#1045;&#1052;\&#1054;&#1058;&#1063;&#1045;&#1058;&#1067;%202024\1%20&#1055;&#1054;&#1051;&#1059;&#1043;&#1054;&#1044;&#1048;&#1045;%202024&#1075;\&#1055;&#1088;&#1077;&#1079;&#1077;&#1085;&#1090;&#1072;&#1094;&#1080;&#1080;%20&#1082;%20&#1086;&#1090;&#1095;&#1077;&#1090;&#1091;-1%20&#1087;&#1086;&#1083;&#1091;&#1075;-2024&#1075;\&#1046;&#1058;&#1069;&#1062;-&#1082;%20&#1087;&#1088;&#1077;&#1079;&#1077;&#1085;&#1090;&#1072;&#1094;&#1080;&#1080;-1%20&#1087;&#1086;&#1083;&#1091;&#1075;%202023&#1075;.xlsx!&#1087;&#1088;&#1086;&#1077;&#1082;&#1090;%20&#1048;&#1055;!R4C1:R11C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setAr\Pictures\93_big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59" y="404664"/>
            <a:ext cx="8791064" cy="59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714374" y="620688"/>
            <a:ext cx="8012113" cy="321468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3600" i="1" dirty="0" err="1" smtClean="0">
                <a:latin typeface="+mn-lt"/>
                <a:cs typeface="Arial" pitchFamily="34" charset="0"/>
              </a:rPr>
              <a:t>Жезказганская</a:t>
            </a:r>
            <a:r>
              <a:rPr lang="ru-RU" sz="3600" i="1" dirty="0" smtClean="0">
                <a:latin typeface="+mn-lt"/>
                <a:cs typeface="Arial" pitchFamily="34" charset="0"/>
              </a:rPr>
              <a:t> ТЭЦ</a:t>
            </a:r>
            <a:endParaRPr lang="ru-RU" sz="3600" i="1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ru-RU" sz="3600" i="1" dirty="0">
                <a:latin typeface="+mn-lt"/>
                <a:cs typeface="Arial" pitchFamily="34" charset="0"/>
              </a:rPr>
              <a:t> ТОО «</a:t>
            </a:r>
            <a:r>
              <a:rPr lang="en-US" sz="3600" i="1" dirty="0">
                <a:latin typeface="+mn-lt"/>
                <a:cs typeface="Arial" pitchFamily="34" charset="0"/>
              </a:rPr>
              <a:t>Kazakhmys Energy</a:t>
            </a:r>
            <a:r>
              <a:rPr lang="ru-RU" sz="3600" i="1" dirty="0">
                <a:latin typeface="+mn-lt"/>
                <a:cs typeface="Arial" pitchFamily="34" charset="0"/>
              </a:rPr>
              <a:t>» </a:t>
            </a:r>
            <a:r>
              <a:rPr lang="ru-RU" sz="3600" i="1" dirty="0" smtClean="0">
                <a:latin typeface="+mn-lt"/>
                <a:cs typeface="Arial" pitchFamily="34" charset="0"/>
              </a:rPr>
              <a:t>(</a:t>
            </a:r>
            <a:r>
              <a:rPr lang="ru-RU" sz="3600" i="1" dirty="0" err="1" smtClean="0">
                <a:latin typeface="+mn-lt"/>
                <a:cs typeface="Arial" pitchFamily="34" charset="0"/>
              </a:rPr>
              <a:t>Казахмыс</a:t>
            </a:r>
            <a:r>
              <a:rPr lang="ru-RU" sz="3600" i="1" dirty="0" smtClean="0">
                <a:latin typeface="+mn-lt"/>
                <a:cs typeface="Arial" pitchFamily="34" charset="0"/>
              </a:rPr>
              <a:t> </a:t>
            </a:r>
            <a:r>
              <a:rPr lang="ru-RU" sz="3600" i="1" dirty="0" err="1" smtClean="0">
                <a:latin typeface="+mn-lt"/>
                <a:cs typeface="Arial" pitchFamily="34" charset="0"/>
              </a:rPr>
              <a:t>Энерджи</a:t>
            </a:r>
            <a:r>
              <a:rPr lang="ru-RU" sz="3600" i="1" dirty="0" smtClean="0">
                <a:latin typeface="+mn-lt"/>
                <a:cs typeface="Arial" pitchFamily="34" charset="0"/>
              </a:rPr>
              <a:t>)</a:t>
            </a:r>
            <a:endParaRPr lang="ru-RU" sz="3600" i="1" dirty="0">
              <a:latin typeface="+mn-lt"/>
              <a:cs typeface="Arial" pitchFamily="34" charset="0"/>
            </a:endParaRPr>
          </a:p>
          <a:p>
            <a:pPr algn="ctr">
              <a:defRPr/>
            </a:pPr>
            <a:endParaRPr lang="ru-RU" sz="3600" i="1" dirty="0" smtClean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ru-RU" sz="3600" i="1" dirty="0" smtClean="0">
                <a:latin typeface="+mn-lt"/>
                <a:cs typeface="Arial" pitchFamily="34" charset="0"/>
              </a:rPr>
              <a:t>Отчет о деятельности по предоставлению регулируемых услуг за 1 полугодие 2021г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A0BBDC"/>
          </a:solidFill>
        </p:spPr>
        <p:txBody>
          <a:bodyPr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i="1" dirty="0" smtClean="0">
                <a:latin typeface="+mn-lt"/>
                <a:cs typeface="Times New Roman" pitchFamily="18" charset="0"/>
              </a:rPr>
              <a:t>Информация о проводимой работе с потребителями</a:t>
            </a:r>
            <a:endParaRPr lang="ru-RU" sz="2000" b="0" i="1" dirty="0">
              <a:latin typeface="+mn-lt"/>
              <a:cs typeface="Times New Roman" pitchFamily="18" charset="0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0"/>
            <a:ext cx="1331640" cy="488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6" y="3429000"/>
            <a:ext cx="835292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7675" algn="just"/>
            <a:r>
              <a:rPr lang="ru-RU" b="0" i="1" dirty="0">
                <a:latin typeface="Arial" pitchFamily="34" charset="0"/>
                <a:cs typeface="Arial" pitchFamily="34" charset="0"/>
              </a:rPr>
              <a:t>ТОО «</a:t>
            </a:r>
            <a:r>
              <a:rPr lang="en-US" b="0" i="1" dirty="0">
                <a:latin typeface="Arial" pitchFamily="34" charset="0"/>
                <a:cs typeface="Arial" pitchFamily="34" charset="0"/>
              </a:rPr>
              <a:t>Kazakhmys Energy» (</a:t>
            </a:r>
            <a:r>
              <a:rPr lang="ru-RU" b="0" i="1" dirty="0" err="1">
                <a:latin typeface="Arial" pitchFamily="34" charset="0"/>
                <a:cs typeface="Arial" pitchFamily="34" charset="0"/>
              </a:rPr>
              <a:t>Казахмыс</a:t>
            </a:r>
            <a:r>
              <a:rPr lang="ru-RU" b="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0" i="1" dirty="0" err="1">
                <a:latin typeface="Arial" pitchFamily="34" charset="0"/>
                <a:cs typeface="Arial" pitchFamily="34" charset="0"/>
              </a:rPr>
              <a:t>Энерджи</a:t>
            </a:r>
            <a:r>
              <a:rPr lang="ru-RU" b="0" i="1" dirty="0" smtClean="0">
                <a:latin typeface="Arial" pitchFamily="34" charset="0"/>
                <a:cs typeface="Arial" pitchFamily="34" charset="0"/>
              </a:rPr>
              <a:t>) ведет постоянную работу по погашению дебиторской  задолженности, составляются соглашения и графики погашения. Также, в рамках договорных отношений составляются заявки на объем отпуска тепловой энергии, направляются уведомления о проведении сезонных включений/отключений подачи тепловой энергии и т.п.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58271-3410-4FF2-8B39-B7DDD0B49BC9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2015086"/>
              </p:ext>
            </p:extLst>
          </p:nvPr>
        </p:nvGraphicFramePr>
        <p:xfrm>
          <a:off x="345779" y="1124744"/>
          <a:ext cx="8229599" cy="1757646"/>
        </p:xfrm>
        <a:graphic>
          <a:graphicData uri="http://schemas.openxmlformats.org/drawingml/2006/table">
            <a:tbl>
              <a:tblPr/>
              <a:tblGrid>
                <a:gridCol w="1013829"/>
                <a:gridCol w="2694922"/>
                <a:gridCol w="1272458"/>
                <a:gridCol w="1272458"/>
                <a:gridCol w="987966"/>
                <a:gridCol w="987966"/>
              </a:tblGrid>
              <a:tr h="72213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№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Наименование субъекта естественной монополии (СЕМ)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Сумма задолженности, тыс. тенге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Количество </a:t>
                      </a:r>
                      <a:r>
                        <a:rPr lang="ru-RU" sz="10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физ</a:t>
                      </a:r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и юр лиц у которых имеется задолженность перед СЕМ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78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физ. л.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юр.  л.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физ. л.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юр.  л.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6676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ТОО "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KAZAKHMYS ENERGY" (</a:t>
                      </a:r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Казахмыс Энерджи)  ЖТЭЦ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3F3F3F"/>
                          </a:solidFill>
                          <a:effectLst/>
                          <a:latin typeface="Arial"/>
                        </a:rPr>
                        <a:t>56,45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3F3F3F"/>
                          </a:solidFill>
                          <a:effectLst/>
                          <a:latin typeface="Arial"/>
                        </a:rPr>
                        <a:t>560 032,44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3F3F3F"/>
                          </a:solidFill>
                          <a:effectLst/>
                          <a:latin typeface="Arial"/>
                        </a:rPr>
                        <a:t>                    1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3F3F3F"/>
                          </a:solidFill>
                          <a:effectLst/>
                          <a:latin typeface="Arial"/>
                        </a:rPr>
                        <a:t>                         1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978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User\Рабочий стол\Old Desktop\Pictures\DES_Pistures_small\BCHP_1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4763" y="0"/>
            <a:ext cx="9139237" cy="6854825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9219" name="Содержимое 4"/>
          <p:cNvSpPr txBox="1">
            <a:spLocks/>
          </p:cNvSpPr>
          <p:nvPr/>
        </p:nvSpPr>
        <p:spPr bwMode="auto">
          <a:xfrm>
            <a:off x="1714500" y="1643063"/>
            <a:ext cx="585787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5400" i="1" dirty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Благодарим 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5400" i="1" dirty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за внимание!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58271-3410-4FF2-8B39-B7DDD0B49BC9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rgbClr val="A0BBDC"/>
          </a:solidFill>
        </p:spPr>
        <p:txBody>
          <a:bodyPr/>
          <a:lstStyle/>
          <a:p>
            <a:pPr eaLnBrk="1" hangingPunct="1"/>
            <a:r>
              <a:rPr lang="ru-RU" sz="2400" b="1" i="1" dirty="0">
                <a:latin typeface="+mn-lt"/>
                <a:cs typeface="Times New Roman" pitchFamily="18" charset="0"/>
              </a:rPr>
              <a:t>Общая информация о </a:t>
            </a:r>
            <a:r>
              <a:rPr lang="ru-RU" sz="2400" b="1" i="1" dirty="0" err="1" smtClean="0">
                <a:latin typeface="+mn-lt"/>
                <a:cs typeface="Times New Roman" pitchFamily="18" charset="0"/>
              </a:rPr>
              <a:t>Жезказганской</a:t>
            </a:r>
            <a:r>
              <a:rPr lang="ru-RU" sz="2400" b="1" i="1" dirty="0" smtClean="0">
                <a:latin typeface="+mn-lt"/>
                <a:cs typeface="Times New Roman" pitchFamily="18" charset="0"/>
              </a:rPr>
              <a:t> </a:t>
            </a:r>
            <a:r>
              <a:rPr lang="ru-RU" sz="2400" b="1" i="1" dirty="0">
                <a:latin typeface="+mn-lt"/>
                <a:cs typeface="Times New Roman" pitchFamily="18" charset="0"/>
              </a:rPr>
              <a:t>ТЭЦ</a:t>
            </a:r>
            <a:endParaRPr lang="ru-RU" sz="2400" b="1" i="1" dirty="0" smtClean="0">
              <a:latin typeface="+mn-lt"/>
              <a:cs typeface="Times New Roman" pitchFamily="18" charset="0"/>
            </a:endParaRPr>
          </a:p>
        </p:txBody>
      </p:sp>
      <p:sp>
        <p:nvSpPr>
          <p:cNvPr id="4100" name="Содержимое 2"/>
          <p:cNvSpPr>
            <a:spLocks noGrp="1"/>
          </p:cNvSpPr>
          <p:nvPr>
            <p:ph idx="1"/>
          </p:nvPr>
        </p:nvSpPr>
        <p:spPr>
          <a:xfrm>
            <a:off x="179512" y="836711"/>
            <a:ext cx="8856984" cy="58847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dirty="0" err="1" smtClean="0">
                <a:latin typeface="Arial" pitchFamily="34" charset="0"/>
                <a:cs typeface="Arial" pitchFamily="34" charset="0"/>
              </a:rPr>
              <a:t>Жезказганская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 теплоэлектроцентраль осуществляет основные виды деятельности: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           1. Производство тепловой энергии  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           2. Производство электрической энергии </a:t>
            </a:r>
          </a:p>
          <a:p>
            <a:pPr marL="0" indent="361950" algn="just" eaLnBrk="1" hangingPunct="1">
              <a:buFont typeface="Wingdings 2" pitchFamily="18" charset="2"/>
              <a:buNone/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Кроме того, ЖТЭЦ осуществляет иные виды деятельности, не запрещенные действующим Законодательством.</a:t>
            </a:r>
          </a:p>
          <a:p>
            <a:pPr marL="0" indent="361950" algn="just" eaLnBrk="1" hangingPunct="1">
              <a:buNone/>
            </a:pPr>
            <a:r>
              <a:rPr lang="ru-RU" sz="1300" i="1" dirty="0">
                <a:latin typeface="Arial" pitchFamily="34" charset="0"/>
                <a:cs typeface="Arial" pitchFamily="34" charset="0"/>
              </a:rPr>
              <a:t>Приказом ДКРЕМ  МНЭ РК по области </a:t>
            </a:r>
            <a:r>
              <a:rPr lang="ru-RU" sz="1300" i="1" dirty="0" err="1">
                <a:latin typeface="Arial" pitchFamily="34" charset="0"/>
                <a:cs typeface="Arial" pitchFamily="34" charset="0"/>
              </a:rPr>
              <a:t>Ұлытау</a:t>
            </a:r>
            <a:r>
              <a:rPr lang="ru-RU" sz="1300" i="1" dirty="0">
                <a:latin typeface="Arial" pitchFamily="34" charset="0"/>
                <a:cs typeface="Arial" pitchFamily="34" charset="0"/>
              </a:rPr>
              <a:t> № </a:t>
            </a:r>
            <a:r>
              <a:rPr lang="ru-RU" sz="1300" i="1" dirty="0" smtClean="0">
                <a:latin typeface="Arial" pitchFamily="34" charset="0"/>
                <a:cs typeface="Arial" pitchFamily="34" charset="0"/>
              </a:rPr>
              <a:t>83-ОД </a:t>
            </a:r>
            <a:r>
              <a:rPr lang="ru-RU" sz="1300" i="1" dirty="0">
                <a:latin typeface="Arial" pitchFamily="34" charset="0"/>
                <a:cs typeface="Arial" pitchFamily="34" charset="0"/>
              </a:rPr>
              <a:t>от </a:t>
            </a:r>
            <a:r>
              <a:rPr lang="ru-RU" sz="1300" i="1" dirty="0" smtClean="0">
                <a:latin typeface="Arial" pitchFamily="34" charset="0"/>
                <a:cs typeface="Arial" pitchFamily="34" charset="0"/>
              </a:rPr>
              <a:t>23.10.23г., </a:t>
            </a:r>
            <a:r>
              <a:rPr lang="ru-RU" sz="1300" i="1" dirty="0">
                <a:latin typeface="Arial" pitchFamily="34" charset="0"/>
                <a:cs typeface="Arial" pitchFamily="34" charset="0"/>
              </a:rPr>
              <a:t>с вводом в действие с </a:t>
            </a:r>
            <a:r>
              <a:rPr lang="ru-RU" sz="1300" i="1" dirty="0" smtClean="0">
                <a:latin typeface="Arial" pitchFamily="34" charset="0"/>
                <a:cs typeface="Arial" pitchFamily="34" charset="0"/>
              </a:rPr>
              <a:t>01 декабря 2023г</a:t>
            </a:r>
            <a:r>
              <a:rPr lang="ru-RU" sz="1300" i="1" dirty="0">
                <a:latin typeface="Arial" pitchFamily="34" charset="0"/>
                <a:cs typeface="Arial" pitchFamily="34" charset="0"/>
              </a:rPr>
              <a:t>, утвержден </a:t>
            </a:r>
            <a:r>
              <a:rPr lang="ru-RU" sz="1300" i="1" dirty="0" smtClean="0">
                <a:latin typeface="Arial" pitchFamily="34" charset="0"/>
                <a:cs typeface="Arial" pitchFamily="34" charset="0"/>
              </a:rPr>
              <a:t>долгосрочный тариф </a:t>
            </a:r>
            <a:r>
              <a:rPr lang="ru-RU" sz="1300" i="1" dirty="0">
                <a:latin typeface="Arial" pitchFamily="34" charset="0"/>
                <a:cs typeface="Arial" pitchFamily="34" charset="0"/>
              </a:rPr>
              <a:t>на производство тепловой </a:t>
            </a:r>
            <a:r>
              <a:rPr lang="ru-RU" sz="1300" i="1" dirty="0" smtClean="0">
                <a:latin typeface="Arial" pitchFamily="34" charset="0"/>
                <a:cs typeface="Arial" pitchFamily="34" charset="0"/>
              </a:rPr>
              <a:t>энергии на 2023-2027гг. </a:t>
            </a:r>
            <a:r>
              <a:rPr lang="ru-RU" sz="1300" i="1" dirty="0">
                <a:latin typeface="Arial" pitchFamily="34" charset="0"/>
                <a:cs typeface="Arial" pitchFamily="34" charset="0"/>
              </a:rPr>
              <a:t>в размере</a:t>
            </a:r>
            <a:r>
              <a:rPr lang="ru-RU" sz="1300" b="1" i="1" dirty="0">
                <a:latin typeface="Arial" pitchFamily="34" charset="0"/>
                <a:cs typeface="Arial" pitchFamily="34" charset="0"/>
              </a:rPr>
              <a:t>:    </a:t>
            </a:r>
            <a:r>
              <a:rPr lang="ru-RU" sz="1300" b="1" i="1" dirty="0" smtClean="0">
                <a:latin typeface="Arial" pitchFamily="34" charset="0"/>
                <a:cs typeface="Arial" pitchFamily="34" charset="0"/>
              </a:rPr>
              <a:t>4404,15 </a:t>
            </a:r>
            <a:r>
              <a:rPr lang="ru-RU" sz="1300" b="1" i="1" dirty="0">
                <a:latin typeface="Arial" pitchFamily="34" charset="0"/>
                <a:cs typeface="Arial" pitchFamily="34" charset="0"/>
              </a:rPr>
              <a:t>тенге/Гкал </a:t>
            </a:r>
            <a:r>
              <a:rPr lang="ru-RU" sz="1300" i="1" dirty="0">
                <a:latin typeface="Arial" pitchFamily="34" charset="0"/>
                <a:cs typeface="Arial" pitchFamily="34" charset="0"/>
              </a:rPr>
              <a:t>без учёта НДС в том числе по группам потребителей: - для ТОО </a:t>
            </a:r>
            <a:r>
              <a:rPr lang="ru-RU" sz="1300" i="1" dirty="0" smtClean="0">
                <a:latin typeface="Arial" pitchFamily="34" charset="0"/>
                <a:cs typeface="Arial" pitchFamily="34" charset="0"/>
              </a:rPr>
              <a:t>«ПТВЭС» </a:t>
            </a:r>
            <a:r>
              <a:rPr lang="ru-RU" sz="1300" i="1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1300" i="1" dirty="0" smtClean="0">
                <a:latin typeface="Arial" pitchFamily="34" charset="0"/>
                <a:cs typeface="Arial" pitchFamily="34" charset="0"/>
              </a:rPr>
              <a:t>2221,29 </a:t>
            </a:r>
            <a:r>
              <a:rPr lang="ru-RU" sz="1300" i="1" dirty="0">
                <a:latin typeface="Arial" pitchFamily="34" charset="0"/>
                <a:cs typeface="Arial" pitchFamily="34" charset="0"/>
              </a:rPr>
              <a:t>тенге/Гкал без НДС; - для прочих потребителей  - </a:t>
            </a:r>
            <a:r>
              <a:rPr lang="ru-RU" sz="1300" i="1" dirty="0" smtClean="0">
                <a:latin typeface="Arial" pitchFamily="34" charset="0"/>
                <a:cs typeface="Arial" pitchFamily="34" charset="0"/>
              </a:rPr>
              <a:t>8060,27 </a:t>
            </a:r>
            <a:r>
              <a:rPr lang="ru-RU" sz="1300" i="1" dirty="0">
                <a:latin typeface="Arial" pitchFamily="34" charset="0"/>
                <a:cs typeface="Arial" pitchFamily="34" charset="0"/>
              </a:rPr>
              <a:t>тенге/Гкал без НДС </a:t>
            </a:r>
          </a:p>
          <a:p>
            <a:pPr marL="0" indent="361950" algn="just" eaLnBrk="1" hangingPunct="1">
              <a:buNone/>
            </a:pPr>
            <a:r>
              <a:rPr lang="ru-RU" sz="1300" i="1" dirty="0">
                <a:latin typeface="Arial" pitchFamily="34" charset="0"/>
                <a:cs typeface="Arial" pitchFamily="34" charset="0"/>
              </a:rPr>
              <a:t>Приказом ДКРЕМ  МНЭ РК по области </a:t>
            </a:r>
            <a:r>
              <a:rPr lang="ru-RU" sz="1300" i="1" dirty="0" err="1">
                <a:latin typeface="Arial" pitchFamily="34" charset="0"/>
                <a:cs typeface="Arial" pitchFamily="34" charset="0"/>
              </a:rPr>
              <a:t>Ұлытау</a:t>
            </a:r>
            <a:r>
              <a:rPr lang="ru-RU" sz="1300" i="1" dirty="0">
                <a:latin typeface="Arial" pitchFamily="34" charset="0"/>
                <a:cs typeface="Arial" pitchFamily="34" charset="0"/>
              </a:rPr>
              <a:t> № </a:t>
            </a:r>
            <a:r>
              <a:rPr lang="ru-RU" sz="1300" i="1" dirty="0" smtClean="0">
                <a:latin typeface="Arial" pitchFamily="34" charset="0"/>
                <a:cs typeface="Arial" pitchFamily="34" charset="0"/>
              </a:rPr>
              <a:t>04-ОД </a:t>
            </a:r>
            <a:r>
              <a:rPr lang="ru-RU" sz="1300" i="1" dirty="0">
                <a:latin typeface="Arial" pitchFamily="34" charset="0"/>
                <a:cs typeface="Arial" pitchFamily="34" charset="0"/>
              </a:rPr>
              <a:t>от </a:t>
            </a:r>
            <a:r>
              <a:rPr lang="ru-RU" sz="1300" i="1" dirty="0" smtClean="0">
                <a:latin typeface="Arial" pitchFamily="34" charset="0"/>
                <a:cs typeface="Arial" pitchFamily="34" charset="0"/>
              </a:rPr>
              <a:t>05.02.2024г., </a:t>
            </a:r>
            <a:r>
              <a:rPr lang="ru-RU" sz="1300" i="1" dirty="0">
                <a:latin typeface="Arial" pitchFamily="34" charset="0"/>
                <a:cs typeface="Arial" pitchFamily="34" charset="0"/>
              </a:rPr>
              <a:t>в соответствии с пп.1 п.601 «Правил формирования тарифов» № 90 от 19 ноября 2019 года (далее ПФТ), в связи с изменением стоимости стратегических товаров (уголь) и заработной платы, с вводом в действие с </a:t>
            </a:r>
            <a:r>
              <a:rPr lang="ru-RU" sz="1300" i="1" dirty="0" smtClean="0">
                <a:latin typeface="Arial" pitchFamily="34" charset="0"/>
                <a:cs typeface="Arial" pitchFamily="34" charset="0"/>
              </a:rPr>
              <a:t>15 февраля </a:t>
            </a:r>
            <a:r>
              <a:rPr lang="ru-RU" sz="1300" i="1" dirty="0">
                <a:latin typeface="Arial" pitchFamily="34" charset="0"/>
                <a:cs typeface="Arial" pitchFamily="34" charset="0"/>
              </a:rPr>
              <a:t>2024г, утвержден тариф на производство тепловой энергии в </a:t>
            </a:r>
            <a:r>
              <a:rPr lang="ru-RU" sz="1300" i="1" dirty="0" smtClean="0">
                <a:latin typeface="Arial" pitchFamily="34" charset="0"/>
                <a:cs typeface="Arial" pitchFamily="34" charset="0"/>
              </a:rPr>
              <a:t>размере: </a:t>
            </a:r>
            <a:r>
              <a:rPr lang="ru-RU" sz="1300" b="1" i="1" dirty="0">
                <a:latin typeface="Arial" pitchFamily="34" charset="0"/>
                <a:cs typeface="Arial" pitchFamily="34" charset="0"/>
              </a:rPr>
              <a:t> 5 147,72 тенге/Гкал </a:t>
            </a:r>
            <a:r>
              <a:rPr lang="ru-RU" sz="1300" i="1" dirty="0">
                <a:latin typeface="Arial" pitchFamily="34" charset="0"/>
                <a:cs typeface="Arial" pitchFamily="34" charset="0"/>
              </a:rPr>
              <a:t>без учёта НДС, в том числе по группам потребителей: - для ТОО </a:t>
            </a:r>
            <a:r>
              <a:rPr lang="ru-RU" sz="1300" i="1" dirty="0" smtClean="0">
                <a:latin typeface="Arial" pitchFamily="34" charset="0"/>
                <a:cs typeface="Arial" pitchFamily="34" charset="0"/>
              </a:rPr>
              <a:t>«ПТВЭС» </a:t>
            </a:r>
            <a:r>
              <a:rPr lang="ru-RU" sz="1300" i="1" dirty="0">
                <a:latin typeface="Arial" pitchFamily="34" charset="0"/>
                <a:cs typeface="Arial" pitchFamily="34" charset="0"/>
              </a:rPr>
              <a:t>- 2 </a:t>
            </a:r>
            <a:r>
              <a:rPr lang="ru-RU" sz="1300" i="1" dirty="0" smtClean="0">
                <a:latin typeface="Arial" pitchFamily="34" charset="0"/>
                <a:cs typeface="Arial" pitchFamily="34" charset="0"/>
              </a:rPr>
              <a:t>596,32 </a:t>
            </a:r>
            <a:r>
              <a:rPr lang="ru-RU" sz="1300" i="1" dirty="0">
                <a:latin typeface="Arial" pitchFamily="34" charset="0"/>
                <a:cs typeface="Arial" pitchFamily="34" charset="0"/>
              </a:rPr>
              <a:t>тенге/Гкал без НДС; - для прочих потребителей  - </a:t>
            </a:r>
            <a:r>
              <a:rPr lang="ru-RU" sz="1300" i="1" dirty="0" smtClean="0">
                <a:latin typeface="Arial" pitchFamily="34" charset="0"/>
                <a:cs typeface="Arial" pitchFamily="34" charset="0"/>
              </a:rPr>
              <a:t>9421,12 тенге/Гкал </a:t>
            </a:r>
            <a:r>
              <a:rPr lang="ru-RU" sz="1300" i="1" dirty="0">
                <a:latin typeface="Arial" pitchFamily="34" charset="0"/>
                <a:cs typeface="Arial" pitchFamily="34" charset="0"/>
              </a:rPr>
              <a:t>без НДС </a:t>
            </a:r>
          </a:p>
          <a:p>
            <a:pPr marL="0" indent="0" algn="ctr">
              <a:buNone/>
            </a:pPr>
            <a:endParaRPr lang="ru-RU" sz="1300" b="1" i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ru-RU" sz="1300" b="1" i="1" dirty="0" smtClean="0">
                <a:latin typeface="Arial" pitchFamily="34" charset="0"/>
                <a:cs typeface="Arial" pitchFamily="34" charset="0"/>
              </a:rPr>
              <a:t>Информация об основных финансовых показателях </a:t>
            </a:r>
          </a:p>
          <a:p>
            <a:pPr marL="0" indent="0" algn="ctr">
              <a:buNone/>
            </a:pPr>
            <a:r>
              <a:rPr lang="ru-RU" sz="1300" b="1" i="1" dirty="0" err="1" smtClean="0">
                <a:latin typeface="Arial" pitchFamily="34" charset="0"/>
                <a:cs typeface="Arial" pitchFamily="34" charset="0"/>
              </a:rPr>
              <a:t>Жезказганской</a:t>
            </a:r>
            <a:r>
              <a:rPr lang="ru-RU" sz="13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i="1" dirty="0">
                <a:latin typeface="Arial" pitchFamily="34" charset="0"/>
                <a:cs typeface="Arial" pitchFamily="34" charset="0"/>
              </a:rPr>
              <a:t>ТЭЦ </a:t>
            </a:r>
            <a:r>
              <a:rPr lang="ru-RU" sz="1300" b="1" i="1" dirty="0" smtClean="0">
                <a:latin typeface="Arial" pitchFamily="34" charset="0"/>
                <a:cs typeface="Arial" pitchFamily="34" charset="0"/>
              </a:rPr>
              <a:t>за </a:t>
            </a:r>
            <a:r>
              <a:rPr lang="ru-RU" sz="1300" b="1" i="1" dirty="0">
                <a:latin typeface="Arial" pitchFamily="34" charset="0"/>
                <a:cs typeface="Arial" pitchFamily="34" charset="0"/>
              </a:rPr>
              <a:t>1 полугодие </a:t>
            </a:r>
            <a:r>
              <a:rPr lang="ru-RU" sz="1300" b="1" i="1" dirty="0" smtClean="0">
                <a:latin typeface="Arial" pitchFamily="34" charset="0"/>
                <a:cs typeface="Arial" pitchFamily="34" charset="0"/>
              </a:rPr>
              <a:t>2024г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ctr">
              <a:buNone/>
            </a:pPr>
            <a:endParaRPr lang="ru-RU" sz="13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ru-RU" sz="1300" dirty="0">
                <a:latin typeface="Arial" pitchFamily="34" charset="0"/>
                <a:cs typeface="Arial" pitchFamily="34" charset="0"/>
              </a:rPr>
              <a:t>	</a:t>
            </a:r>
            <a:r>
              <a:rPr lang="ru-RU" sz="13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300" i="1" dirty="0">
                <a:latin typeface="Arial" panose="020B0604020202020204" pitchFamily="34" charset="0"/>
                <a:cs typeface="Arial" panose="020B0604020202020204" pitchFamily="34" charset="0"/>
              </a:rPr>
              <a:t>итогам 1 полугодия </a:t>
            </a:r>
            <a:r>
              <a:rPr lang="ru-RU" sz="13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  <a:r>
              <a:rPr lang="ru-RU" sz="1300" i="1" dirty="0">
                <a:latin typeface="Arial" panose="020B0604020202020204" pitchFamily="34" charset="0"/>
                <a:cs typeface="Arial" panose="020B0604020202020204" pitchFamily="34" charset="0"/>
              </a:rPr>
              <a:t>года, при </a:t>
            </a:r>
            <a:r>
              <a:rPr lang="ru-RU" sz="13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утвержденном средневзвешенном тарифе на услуги по производству тепловой энергии  </a:t>
            </a:r>
            <a:r>
              <a:rPr lang="ru-RU" sz="1300" i="1" dirty="0">
                <a:latin typeface="Arial" panose="020B0604020202020204" pitchFamily="34" charset="0"/>
                <a:cs typeface="Arial" panose="020B0604020202020204" pitchFamily="34" charset="0"/>
              </a:rPr>
              <a:t>–  5 054,77  </a:t>
            </a:r>
            <a:r>
              <a:rPr lang="ru-RU" sz="13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тенге/Гкал и </a:t>
            </a:r>
            <a:r>
              <a:rPr lang="ru-RU" sz="1300" i="1" dirty="0">
                <a:latin typeface="Arial" panose="020B0604020202020204" pitchFamily="34" charset="0"/>
                <a:cs typeface="Arial" panose="020B0604020202020204" pitchFamily="34" charset="0"/>
              </a:rPr>
              <a:t>фактической </a:t>
            </a:r>
            <a:r>
              <a:rPr lang="ru-RU" sz="13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себестоимости -  </a:t>
            </a:r>
            <a:r>
              <a:rPr lang="en-US" sz="1300" i="1" dirty="0" smtClean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1300" i="1" dirty="0">
                <a:latin typeface="Arial" panose="020B0604020202020204" pitchFamily="34" charset="0"/>
                <a:cs typeface="Arial" panose="020B0604020202020204" pitchFamily="34" charset="0"/>
              </a:rPr>
              <a:t>765,28 </a:t>
            </a:r>
            <a:r>
              <a:rPr lang="ru-RU" sz="1300" i="1" dirty="0" err="1" smtClean="0">
                <a:latin typeface="Arial" pitchFamily="34" charset="0"/>
                <a:cs typeface="Arial" pitchFamily="34" charset="0"/>
              </a:rPr>
              <a:t>тг</a:t>
            </a:r>
            <a:r>
              <a:rPr lang="ru-RU" sz="1300" i="1" dirty="0" smtClean="0">
                <a:latin typeface="Arial" pitchFamily="34" charset="0"/>
                <a:cs typeface="Arial" pitchFamily="34" charset="0"/>
              </a:rPr>
              <a:t>/Гкал,</a:t>
            </a:r>
            <a:r>
              <a:rPr lang="en-US" sz="13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i="1" dirty="0" smtClean="0">
                <a:latin typeface="Arial" pitchFamily="34" charset="0"/>
                <a:cs typeface="Arial" pitchFamily="34" charset="0"/>
              </a:rPr>
              <a:t>сложилась прибыль </a:t>
            </a:r>
            <a:r>
              <a:rPr lang="ru-RU" sz="1300" i="1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3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размере</a:t>
            </a:r>
            <a:r>
              <a:rPr lang="en-US" sz="13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3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413,87 </a:t>
            </a:r>
            <a:r>
              <a:rPr lang="ru-RU" sz="13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млн.тенге</a:t>
            </a:r>
            <a:r>
              <a:rPr lang="ru-RU" sz="13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300" b="1" i="1" dirty="0" smtClean="0">
              <a:latin typeface="Arial" pitchFamily="34" charset="0"/>
              <a:cs typeface="Arial" pitchFamily="34" charset="0"/>
            </a:endParaRPr>
          </a:p>
          <a:p>
            <a:pPr marL="0" indent="361950" algn="just" eaLnBrk="1" hangingPunct="1">
              <a:buFont typeface="Wingdings 2" pitchFamily="18" charset="2"/>
              <a:buNone/>
            </a:pP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263" y="0"/>
            <a:ext cx="1299737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DB4AC3-39E6-42E9-BD70-02680C6436F6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A0BBDC"/>
          </a:solidFill>
        </p:spPr>
        <p:txBody>
          <a:bodyPr anchor="ctr">
            <a:normAutofit fontScale="97500"/>
          </a:bodyPr>
          <a:lstStyle/>
          <a:p>
            <a:pPr indent="447675" fontAlgn="auto">
              <a:spcAft>
                <a:spcPts val="0"/>
              </a:spcAft>
              <a:defRPr/>
            </a:pP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Отпуск тепловой энергии потребителям ЖТЭЦ</a:t>
            </a:r>
          </a:p>
          <a:p>
            <a:pPr indent="447675" fontAlgn="auto">
              <a:spcAft>
                <a:spcPts val="0"/>
              </a:spcAft>
              <a:defRPr/>
            </a:pPr>
            <a:r>
              <a:rPr lang="ru-RU" sz="2400" i="1" dirty="0">
                <a:latin typeface="Arial" pitchFamily="34" charset="0"/>
                <a:ea typeface="+mj-ea"/>
                <a:cs typeface="Arial" pitchFamily="34" charset="0"/>
              </a:rPr>
              <a:t>з</a:t>
            </a:r>
            <a:r>
              <a:rPr lang="ru-RU" sz="2400" i="1" dirty="0" smtClean="0">
                <a:latin typeface="Arial" pitchFamily="34" charset="0"/>
                <a:ea typeface="+mj-ea"/>
                <a:cs typeface="Arial" pitchFamily="34" charset="0"/>
              </a:rPr>
              <a:t>а 1 полугодие 2024г.</a:t>
            </a:r>
            <a:endParaRPr lang="ru-RU" sz="2400" i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261" y="0"/>
            <a:ext cx="1299740" cy="47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58271-3410-4FF2-8B39-B7DDD0B49BC9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307727"/>
              </p:ext>
            </p:extLst>
          </p:nvPr>
        </p:nvGraphicFramePr>
        <p:xfrm>
          <a:off x="395536" y="1052736"/>
          <a:ext cx="8229600" cy="2193622"/>
        </p:xfrm>
        <a:graphic>
          <a:graphicData uri="http://schemas.openxmlformats.org/drawingml/2006/table">
            <a:tbl>
              <a:tblPr/>
              <a:tblGrid>
                <a:gridCol w="233995"/>
                <a:gridCol w="3715838"/>
                <a:gridCol w="1200394"/>
                <a:gridCol w="1403969"/>
                <a:gridCol w="1675404"/>
              </a:tblGrid>
              <a:tr h="71903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потребителя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Ед.изм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Принято в действующей тарифной смете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Фактически сложившиеся показатели тарифной сметы за 1 полугодие 2024 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</a:tr>
              <a:tr h="294917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ТОО "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KAZAKHMYS SMELTING (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КАЗАХМЫС СМЭЛТИНГ)"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ГКал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203 838,55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         91 139,38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917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ТОО «Корпорация Казахмыс»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ГКал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209 685,86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       100 158,01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917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АО "Предприятие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тепловодоснабжения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"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ГКал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707 305,00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       388 309,00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917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Прочие потребители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ГКал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    8 767,18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            5 370,62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91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Всего: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ГКал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1 129 596,58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       584 977,00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4377853"/>
              </p:ext>
            </p:extLst>
          </p:nvPr>
        </p:nvGraphicFramePr>
        <p:xfrm>
          <a:off x="539552" y="3789040"/>
          <a:ext cx="3744416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0667498"/>
              </p:ext>
            </p:extLst>
          </p:nvPr>
        </p:nvGraphicFramePr>
        <p:xfrm>
          <a:off x="5004048" y="3789040"/>
          <a:ext cx="3490083" cy="2582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A0BBDC"/>
          </a:solidFill>
        </p:spPr>
        <p:txBody>
          <a:bodyPr anchor="ctr">
            <a:normAutofit fontScale="97500"/>
          </a:bodyPr>
          <a:lstStyle/>
          <a:p>
            <a:pPr indent="180975" fontAlgn="auto">
              <a:spcAft>
                <a:spcPts val="0"/>
              </a:spcAft>
              <a:defRPr/>
            </a:pPr>
            <a:r>
              <a:rPr lang="ru-RU" sz="1800" i="1" dirty="0" smtClean="0">
                <a:ea typeface="+mj-ea"/>
                <a:cs typeface="Times New Roman" pitchFamily="18" charset="0"/>
              </a:rPr>
              <a:t> </a:t>
            </a:r>
            <a:r>
              <a:rPr lang="ru-RU" sz="1800" i="1" dirty="0">
                <a:latin typeface="Arial" pitchFamily="34" charset="0"/>
                <a:cs typeface="Arial" pitchFamily="34" charset="0"/>
              </a:rPr>
              <a:t>Отчет по исполнению  тарифной сметы на услуги </a:t>
            </a:r>
          </a:p>
          <a:p>
            <a:pPr indent="180975" fontAlgn="auto">
              <a:spcAft>
                <a:spcPts val="0"/>
              </a:spcAft>
              <a:defRPr/>
            </a:pPr>
            <a:r>
              <a:rPr lang="ru-RU" sz="1800" i="1" dirty="0">
                <a:latin typeface="Arial" pitchFamily="34" charset="0"/>
                <a:cs typeface="Arial" pitchFamily="34" charset="0"/>
              </a:rPr>
              <a:t>производства тепловой энергии ЖТЭЦ за 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1 полугодие 2024 года</a:t>
            </a:r>
            <a:endParaRPr lang="ru-RU" sz="1800" b="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261" y="0"/>
            <a:ext cx="1299740" cy="47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58271-3410-4FF2-8B39-B7DDD0B49BC9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7575556"/>
              </p:ext>
            </p:extLst>
          </p:nvPr>
        </p:nvGraphicFramePr>
        <p:xfrm>
          <a:off x="251520" y="980728"/>
          <a:ext cx="8712970" cy="5472605"/>
        </p:xfrm>
        <a:graphic>
          <a:graphicData uri="http://schemas.openxmlformats.org/drawingml/2006/table">
            <a:tbl>
              <a:tblPr/>
              <a:tblGrid>
                <a:gridCol w="404458"/>
                <a:gridCol w="2577558"/>
                <a:gridCol w="648960"/>
                <a:gridCol w="877467"/>
                <a:gridCol w="877467"/>
                <a:gridCol w="877467"/>
                <a:gridCol w="877467"/>
                <a:gridCol w="584977"/>
                <a:gridCol w="987149"/>
              </a:tblGrid>
              <a:tr h="7877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№ п/п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Наименование показателей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 Предусмотрено в утвержденной тарифной смете (с 01.01.24-15.02.2024г)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 Предусмотрено в утвержденной тарифной смете (ЧРМ) с 15.02.2024г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 Предусмотрено в утвержденной тарифной смете (в среднем на 2024г)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 Фактически сложившиеся показатели тарифной сметы за 1 полугодие 2024 г.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 Отклонение в %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 Причины отклонения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</a:tr>
              <a:tr h="1464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периода всего: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тенге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829,57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829,57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829,57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819,35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8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Общие и административные расходы всего, в том числе: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-//-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829,57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829,57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829,57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819,35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6.1.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заработная плата административного персонала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-//-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392,90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392,90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392,90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551,67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7"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Отклонение связано с временным фактором (в утвержденной тарифной смете отражены затраты за год, данные по факту отражены за период 6 месяцев)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64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6.2.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социальный налог оар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-//-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37,33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37,33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37,33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38,86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64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6.2.1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ОППВ оар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-  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1,96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64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6.2.2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ОПВР оар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-  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5,62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64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6.2.3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ОСМС оар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11,79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11,79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11,79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12,69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64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6.3.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амортизация оар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-//-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-  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15,69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64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6.4.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-//-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244,15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244,15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244,15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113,99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64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6.5.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Прочие расходы всего, в том числе: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-//-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143,41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143,41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143,41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78,87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-45%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64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6.5.1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командировочные  оар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-//-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-  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14,90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64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6.5.2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коммунальные услуги (хоз.вода)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-//-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4,42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4,42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4,42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3,78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64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6.5.3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услуги связи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-//-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2,02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2,02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2,02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0,44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-78%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28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6.5.4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оплата консалтинговых, аудиторских, маркетинговых услуг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-//-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33,20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33,20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33,20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4,77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-86%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64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6.5.5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услуги банка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-//-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6,54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6,54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6,54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4,14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-37%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64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6.5.6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страхование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-//-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36,56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36,56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36,56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20,56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-44%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64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6.5.7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услуги типографии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-//-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0,65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0,65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0,65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-  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64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6.5.8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обслуживание орг.техники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-//-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2,10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2,10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2,10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0,78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-63%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64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6.5.10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медицинские услуги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-//-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-  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11,64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64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6.5.11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вывоз мусора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-//-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0,51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0,51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0,51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0,98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64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6.5.12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объявления в периодической печати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-//-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0,43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0,43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0,43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0,39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64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6.5.13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почтово-телеграфные расходы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-//-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0,28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0,28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0,28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0,17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-39%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64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6.5.14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сопровождение программного обеспечения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-//-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51,34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51,34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51,34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13,31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-74%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64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6.5.15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Дезинсекция, дератизация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-//-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0,17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0,17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0,17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0,22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64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6.5.16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оформление документов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-//-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-  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2,79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64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III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 затрат на предоставление услуг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-//-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4 489 907,09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5 329 840,97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5 224 849,24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2 302 574,76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64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IV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 (РБА*СП)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-//-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485 005,32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485 005,32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485 005,32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485 005,32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64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 доходов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-//-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4 974 912,41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5 814 846,29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5 709 854,55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2 787 580,08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64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VII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Объем оказываемых услуг (товаров, работ)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Гкал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1 129,60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1 129,60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1 129,60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584,98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-48%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64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VIII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Тариф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тенге/ Гкал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4 404,15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5 147,72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             5 054,77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4 765,28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803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A0BBDC"/>
          </a:solidFill>
        </p:spPr>
        <p:txBody>
          <a:bodyPr anchor="ctr">
            <a:normAutofit fontScale="97500"/>
          </a:bodyPr>
          <a:lstStyle/>
          <a:p>
            <a:pPr indent="180975" fontAlgn="auto">
              <a:spcAft>
                <a:spcPts val="0"/>
              </a:spcAft>
              <a:defRPr/>
            </a:pPr>
            <a:r>
              <a:rPr lang="ru-RU" sz="1800" i="1" dirty="0" smtClean="0">
                <a:ea typeface="+mj-ea"/>
                <a:cs typeface="Times New Roman" pitchFamily="18" charset="0"/>
              </a:rPr>
              <a:t> </a:t>
            </a:r>
            <a:r>
              <a:rPr lang="ru-RU" sz="1800" i="1" dirty="0">
                <a:latin typeface="Arial" pitchFamily="34" charset="0"/>
                <a:cs typeface="Arial" pitchFamily="34" charset="0"/>
              </a:rPr>
              <a:t>Отчет по исполнению  тарифной сметы на услуги </a:t>
            </a:r>
          </a:p>
          <a:p>
            <a:pPr indent="180975" fontAlgn="auto">
              <a:spcAft>
                <a:spcPts val="0"/>
              </a:spcAft>
              <a:defRPr/>
            </a:pPr>
            <a:r>
              <a:rPr lang="ru-RU" sz="1800" i="1" dirty="0">
                <a:latin typeface="Arial" pitchFamily="34" charset="0"/>
                <a:cs typeface="Arial" pitchFamily="34" charset="0"/>
              </a:rPr>
              <a:t>производства тепловой энергии ЖТЭЦ за 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1 полугодие 2024 года</a:t>
            </a:r>
            <a:endParaRPr lang="ru-RU" sz="1800" b="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261" y="0"/>
            <a:ext cx="1299740" cy="47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58271-3410-4FF2-8B39-B7DDD0B49BC9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5236402"/>
              </p:ext>
            </p:extLst>
          </p:nvPr>
        </p:nvGraphicFramePr>
        <p:xfrm>
          <a:off x="179512" y="980728"/>
          <a:ext cx="8784974" cy="5400592"/>
        </p:xfrm>
        <a:graphic>
          <a:graphicData uri="http://schemas.openxmlformats.org/drawingml/2006/table">
            <a:tbl>
              <a:tblPr/>
              <a:tblGrid>
                <a:gridCol w="407800"/>
                <a:gridCol w="2598860"/>
                <a:gridCol w="654323"/>
                <a:gridCol w="884718"/>
                <a:gridCol w="884718"/>
                <a:gridCol w="884718"/>
                <a:gridCol w="884718"/>
                <a:gridCol w="589812"/>
                <a:gridCol w="995307"/>
              </a:tblGrid>
              <a:tr h="7222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№ п/п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Наименование показателей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 Предусмотрено в утвержденной тарифной смете (с 01.01.24-15.02.2024г)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 Предусмотрено в утвержденной тарифной смете (ЧРМ) с 15.02.2024г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 Предусмотрено в утвержденной тарифной смете (в среднем на 2024г)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 Фактически сложившиеся показатели тарифной сметы за 1 полугодие 2024 г.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 Отклонение в %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Причины отклонения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</a:tr>
              <a:tr h="1342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4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Затраты на производство товаров и предоставление услуг всего, в том числе: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тенге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4 489 077,52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5 329 011,40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5 224 019,66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2 301 755,41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2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Материальные затраты всего, в том числе: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2 837 593,37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3 677 527,25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3 572 535,51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1 424 852,57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-60%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2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1.1.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Покупные изделия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-//-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65 108,40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65 108,40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65 108,40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51 071,33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0">
                  <a:txBody>
                    <a:bodyPr/>
                    <a:lstStyle/>
                    <a:p>
                      <a:pPr algn="ctr" fontAlgn="ctr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Отклонение связано с временным фактором (в утвержденной тарифной смете отражены затраты за год, данные по факту отражены за период 6 месяцев)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342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1.2.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ГСМ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-//-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45 604,98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45 604,98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45 604,98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25 099,12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-45%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42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1.3.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топливо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-//-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2 726 879,98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3 566 813,86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3 461 822,13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1 348 682,12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-61%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42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Затраты на оплату труда всего, в том числе: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-//-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452 769,27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452 769,27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452 769,27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350 200,49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42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заработная плата производственного персонала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-//-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397 691,43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397 691,43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397 691,43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307 659,12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42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социальный налог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-//-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34 002,62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34 002,62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34 002,62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24 869,47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42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обязат.мед страхование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11 930,74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11 930,74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11 930,74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8 578,19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42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ОППВ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9 144,47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9 144,47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9 144,47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5 796,06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-37%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42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ОПВР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-  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3 297,65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42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Амортизация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-//-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219 219,26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219 219,26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219 219,26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195 126,25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42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Ремонт всего, в том числе: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-//-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674 293,10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674 293,10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674 293,10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252 600,86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-63%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42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Прочие затраты, в том числе: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-//-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305 202,52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305 202,52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305 202,52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78 975,25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-74%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42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ж/д перевозка угля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-//-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-  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-  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42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услуги по подаче и уборке вагонов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-//-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26 217,25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26 217,25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26 217,25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20 447,68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42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оборотная вода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-//-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7 487,00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7 487,00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7 487,00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-  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42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перекачка пульпы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-//-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155 884,23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155 884,23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155 884,23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-  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42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сжатый воздух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-//-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10 641,10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10 641,10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10 641,10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-  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42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поверка приборов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-//-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4 037,53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4 037,53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4 037,53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1 547,92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-62%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42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зарядка огнетушителей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-//-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298,80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298,80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298,80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-  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42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услуги по обеспечению пожарной безопасности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-//-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9 244,49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9 244,49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9 244,49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6 712,62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42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услуги по охране окружающей среды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-//-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2 670,88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2 670,88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2 670,88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4 651,76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42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командировочные расходы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-//-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1 062,73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1 062,73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1 062,73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1 072,61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42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коммунальные услуги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-//-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4 481,05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4 481,05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4 481,05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931,22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-79%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42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тех.осмотр транспорта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-//-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18,64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18,64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18,64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10,00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-46%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42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обучение персонала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-//-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333,15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333,15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333,15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218,89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-34%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42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Анализ качества угля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-//-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376,84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376,84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376,84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428,22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42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Охрана труда и техника безопасности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-//-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1 361,75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1 361,75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1 361,75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1 161,37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42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утилизация опасных отходов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-//-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24 592,16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24 592,16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24 592,16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22,03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91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обследование, сервисное обслуживание оборудования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-//-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27 091,12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27 091,12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27 091,12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19 526,55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42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охрана объектов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-//-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29 122,42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29 122,42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29 122,42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18 241,21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-37%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553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A0BBDC"/>
          </a:solidFill>
        </p:spPr>
        <p:txBody>
          <a:bodyPr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sz="2000" i="1" dirty="0" smtClean="0">
              <a:latin typeface="+mn-lt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000" i="1" dirty="0" smtClean="0">
                <a:latin typeface="+mn-lt"/>
                <a:cs typeface="Times New Roman" pitchFamily="18" charset="0"/>
              </a:rPr>
              <a:t>Отчет </a:t>
            </a:r>
            <a:r>
              <a:rPr lang="ru-RU" sz="2000" i="1" dirty="0">
                <a:latin typeface="+mn-lt"/>
                <a:cs typeface="Times New Roman" pitchFamily="18" charset="0"/>
              </a:rPr>
              <a:t>об исполнении инвестиционных программ </a:t>
            </a:r>
            <a:r>
              <a:rPr lang="ru-RU" sz="2000" i="1" dirty="0" smtClean="0">
                <a:latin typeface="+mn-lt"/>
                <a:cs typeface="Times New Roman" pitchFamily="18" charset="0"/>
              </a:rPr>
              <a:t>ЖТЭЦ</a:t>
            </a:r>
            <a:endParaRPr lang="ru-RU" sz="2000" i="1" dirty="0">
              <a:latin typeface="+mn-lt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000" i="1" dirty="0">
                <a:latin typeface="+mn-lt"/>
                <a:cs typeface="Times New Roman" pitchFamily="18" charset="0"/>
              </a:rPr>
              <a:t>ТОО "</a:t>
            </a:r>
            <a:r>
              <a:rPr lang="ru-RU" sz="2000" i="1" dirty="0" err="1">
                <a:latin typeface="+mn-lt"/>
                <a:cs typeface="Times New Roman" pitchFamily="18" charset="0"/>
              </a:rPr>
              <a:t>Kazakhmys</a:t>
            </a:r>
            <a:r>
              <a:rPr lang="ru-RU" sz="2000" i="1" dirty="0">
                <a:latin typeface="+mn-lt"/>
                <a:cs typeface="Times New Roman" pitchFamily="18" charset="0"/>
              </a:rPr>
              <a:t> </a:t>
            </a:r>
            <a:r>
              <a:rPr lang="ru-RU" sz="2000" i="1" dirty="0" err="1">
                <a:latin typeface="+mn-lt"/>
                <a:cs typeface="Times New Roman" pitchFamily="18" charset="0"/>
              </a:rPr>
              <a:t>Energy</a:t>
            </a:r>
            <a:r>
              <a:rPr lang="ru-RU" sz="2000" i="1" dirty="0">
                <a:latin typeface="+mn-lt"/>
                <a:cs typeface="Times New Roman" pitchFamily="18" charset="0"/>
              </a:rPr>
              <a:t>"(</a:t>
            </a:r>
            <a:r>
              <a:rPr lang="ru-RU" sz="2000" i="1" dirty="0" err="1">
                <a:latin typeface="+mn-lt"/>
                <a:cs typeface="Times New Roman" pitchFamily="18" charset="0"/>
              </a:rPr>
              <a:t>Казахмыс</a:t>
            </a:r>
            <a:r>
              <a:rPr lang="ru-RU" sz="2000" i="1" dirty="0">
                <a:latin typeface="+mn-lt"/>
                <a:cs typeface="Times New Roman" pitchFamily="18" charset="0"/>
              </a:rPr>
              <a:t> </a:t>
            </a:r>
            <a:r>
              <a:rPr lang="ru-RU" sz="2000" i="1" dirty="0" err="1">
                <a:latin typeface="+mn-lt"/>
                <a:cs typeface="Times New Roman" pitchFamily="18" charset="0"/>
              </a:rPr>
              <a:t>Энерджи</a:t>
            </a:r>
            <a:r>
              <a:rPr lang="ru-RU" sz="2000" i="1" dirty="0">
                <a:latin typeface="+mn-lt"/>
                <a:cs typeface="Times New Roman" pitchFamily="18" charset="0"/>
              </a:rPr>
              <a:t>) за 1 полугодие </a:t>
            </a:r>
            <a:r>
              <a:rPr lang="ru-RU" sz="2000" i="1" dirty="0" smtClean="0">
                <a:latin typeface="+mn-lt"/>
                <a:cs typeface="Times New Roman" pitchFamily="18" charset="0"/>
              </a:rPr>
              <a:t>2024г.</a:t>
            </a:r>
            <a:endParaRPr lang="ru-RU" sz="2000" i="1" dirty="0">
              <a:latin typeface="+mn-lt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000" b="0" i="1" dirty="0">
              <a:latin typeface="+mn-lt"/>
              <a:cs typeface="Times New Roman" pitchFamily="18" charset="0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0"/>
            <a:ext cx="1331640" cy="488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58271-3410-4FF2-8B39-B7DDD0B49BC9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5793469"/>
              </p:ext>
            </p:extLst>
          </p:nvPr>
        </p:nvGraphicFramePr>
        <p:xfrm>
          <a:off x="251519" y="980728"/>
          <a:ext cx="8529891" cy="259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1" name="Лист" r:id="rId4" imgW="31841941" imgH="9677426" progId="Excel.Sheet.12">
                  <p:link updateAutomatic="1"/>
                </p:oleObj>
              </mc:Choice>
              <mc:Fallback>
                <p:oleObj name="Лист" r:id="rId4" imgW="31841941" imgH="9677426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1519" y="980728"/>
                        <a:ext cx="8529891" cy="2592288"/>
                      </a:xfrm>
                      <a:prstGeom prst="rect">
                        <a:avLst/>
                      </a:prstGeom>
                      <a:ln w="3175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208189"/>
              </p:ext>
            </p:extLst>
          </p:nvPr>
        </p:nvGraphicFramePr>
        <p:xfrm>
          <a:off x="179512" y="3789040"/>
          <a:ext cx="8609906" cy="2592289"/>
        </p:xfrm>
        <a:graphic>
          <a:graphicData uri="http://schemas.openxmlformats.org/drawingml/2006/table">
            <a:tbl>
              <a:tblPr/>
              <a:tblGrid>
                <a:gridCol w="599301"/>
                <a:gridCol w="524777"/>
                <a:gridCol w="357096"/>
                <a:gridCol w="366412"/>
                <a:gridCol w="366412"/>
                <a:gridCol w="599301"/>
                <a:gridCol w="599301"/>
                <a:gridCol w="599301"/>
                <a:gridCol w="599301"/>
                <a:gridCol w="599301"/>
                <a:gridCol w="599301"/>
                <a:gridCol w="599301"/>
                <a:gridCol w="598524"/>
                <a:gridCol w="810454"/>
                <a:gridCol w="791823"/>
              </a:tblGrid>
              <a:tr h="559984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Информация о фактических условиях и размерах финансирования инвестиционной программы, тысяч тенге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Информация о сопоставлении фактических показателей исполнения инвестиционной программы с показателями, утвержденными в инвестиционной программе**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Разъяснение причин отклонения достигнутых фактических показателей от показателей в утвержденной инвестиционной программе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Оценка повышения качества и надежности предоставляемых регулируемых услуг и эффективности деятельности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</a:tr>
              <a:tr h="93700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Амортизация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Прибыль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Заемные средства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Бюджетные средства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Иная деятельность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Снижение расхода сырья, материалов, топлива и энергии в натуральном выражении в зависимости от утвержденной инвестиционной программы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Снижение износа (физического) основных фондов (активов), %, по годам реализации в зависимости от утвержденной инвестиционной программы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Снижение потерь, %, по годам реализации в зависимости от утвержденной инвестиционной программы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Снижение аварийности, по годам реализации в зависимости от утвержденной инвестиционной программы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71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план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Факт текущего года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план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Факт текущего года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план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Факт текущего года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план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Факт текущего года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81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219 219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490 555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-  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-  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Ведется поставка ТМЦ (поставлено на 40%) Работы начаты, ведутся демонтажные работы труб с истекшим сроком годности. СМР ведутся за счет дохода от иной, нерегулируемой деятельности.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187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A0BBDC"/>
          </a:solidFill>
        </p:spPr>
        <p:txBody>
          <a:bodyPr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sz="2000" i="1" dirty="0" smtClean="0">
              <a:latin typeface="+mn-lt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000" i="1" dirty="0" smtClean="0">
                <a:latin typeface="+mn-lt"/>
                <a:cs typeface="Times New Roman" pitchFamily="18" charset="0"/>
              </a:rPr>
              <a:t>Отчет </a:t>
            </a:r>
            <a:r>
              <a:rPr lang="ru-RU" sz="2000" i="1" dirty="0">
                <a:latin typeface="+mn-lt"/>
                <a:cs typeface="Times New Roman" pitchFamily="18" charset="0"/>
              </a:rPr>
              <a:t>об исполнении инвестиционных программ </a:t>
            </a:r>
            <a:r>
              <a:rPr lang="ru-RU" sz="2000" i="1" dirty="0" smtClean="0">
                <a:latin typeface="+mn-lt"/>
                <a:cs typeface="Times New Roman" pitchFamily="18" charset="0"/>
              </a:rPr>
              <a:t>ЖТЭЦ</a:t>
            </a:r>
            <a:endParaRPr lang="ru-RU" sz="2000" i="1" dirty="0">
              <a:latin typeface="+mn-lt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000" i="1" dirty="0">
                <a:latin typeface="+mn-lt"/>
                <a:cs typeface="Times New Roman" pitchFamily="18" charset="0"/>
              </a:rPr>
              <a:t>ТОО "</a:t>
            </a:r>
            <a:r>
              <a:rPr lang="ru-RU" sz="2000" i="1" dirty="0" err="1">
                <a:latin typeface="+mn-lt"/>
                <a:cs typeface="Times New Roman" pitchFamily="18" charset="0"/>
              </a:rPr>
              <a:t>Kazakhmys</a:t>
            </a:r>
            <a:r>
              <a:rPr lang="ru-RU" sz="2000" i="1" dirty="0">
                <a:latin typeface="+mn-lt"/>
                <a:cs typeface="Times New Roman" pitchFamily="18" charset="0"/>
              </a:rPr>
              <a:t> </a:t>
            </a:r>
            <a:r>
              <a:rPr lang="ru-RU" sz="2000" i="1" dirty="0" err="1">
                <a:latin typeface="+mn-lt"/>
                <a:cs typeface="Times New Roman" pitchFamily="18" charset="0"/>
              </a:rPr>
              <a:t>Energy</a:t>
            </a:r>
            <a:r>
              <a:rPr lang="ru-RU" sz="2000" i="1" dirty="0">
                <a:latin typeface="+mn-lt"/>
                <a:cs typeface="Times New Roman" pitchFamily="18" charset="0"/>
              </a:rPr>
              <a:t>"(</a:t>
            </a:r>
            <a:r>
              <a:rPr lang="ru-RU" sz="2000" i="1" dirty="0" err="1">
                <a:latin typeface="+mn-lt"/>
                <a:cs typeface="Times New Roman" pitchFamily="18" charset="0"/>
              </a:rPr>
              <a:t>Казахмыс</a:t>
            </a:r>
            <a:r>
              <a:rPr lang="ru-RU" sz="2000" i="1" dirty="0">
                <a:latin typeface="+mn-lt"/>
                <a:cs typeface="Times New Roman" pitchFamily="18" charset="0"/>
              </a:rPr>
              <a:t> </a:t>
            </a:r>
            <a:r>
              <a:rPr lang="ru-RU" sz="2000" i="1" dirty="0" err="1">
                <a:latin typeface="+mn-lt"/>
                <a:cs typeface="Times New Roman" pitchFamily="18" charset="0"/>
              </a:rPr>
              <a:t>Энерджи</a:t>
            </a:r>
            <a:r>
              <a:rPr lang="ru-RU" sz="2000" i="1" dirty="0">
                <a:latin typeface="+mn-lt"/>
                <a:cs typeface="Times New Roman" pitchFamily="18" charset="0"/>
              </a:rPr>
              <a:t>) за 1 полугодие </a:t>
            </a:r>
            <a:r>
              <a:rPr lang="ru-RU" sz="2000" i="1" dirty="0" smtClean="0">
                <a:latin typeface="+mn-lt"/>
                <a:cs typeface="Times New Roman" pitchFamily="18" charset="0"/>
              </a:rPr>
              <a:t>2024г.</a:t>
            </a:r>
            <a:endParaRPr lang="ru-RU" sz="2000" i="1" dirty="0">
              <a:latin typeface="+mn-lt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000" b="0" i="1" dirty="0">
              <a:latin typeface="+mn-lt"/>
              <a:cs typeface="Times New Roman" pitchFamily="18" charset="0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0"/>
            <a:ext cx="1331640" cy="488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58271-3410-4FF2-8B39-B7DDD0B49BC9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873" y="1628800"/>
            <a:ext cx="2970295" cy="396039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02730"/>
            <a:ext cx="2899823" cy="386643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564904"/>
            <a:ext cx="2899578" cy="386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05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A0BBDC"/>
          </a:solidFill>
        </p:spPr>
        <p:txBody>
          <a:bodyPr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i="1" dirty="0" smtClean="0">
                <a:latin typeface="+mn-lt"/>
                <a:cs typeface="Times New Roman" pitchFamily="18" charset="0"/>
              </a:rPr>
              <a:t>Информация о </a:t>
            </a:r>
            <a:r>
              <a:rPr lang="ru-RU" sz="2000" i="1" dirty="0">
                <a:latin typeface="+mn-lt"/>
                <a:cs typeface="Times New Roman" pitchFamily="18" charset="0"/>
              </a:rPr>
              <a:t>достижении показателей </a:t>
            </a:r>
            <a:r>
              <a:rPr lang="ru-RU" sz="2000" i="1" dirty="0" smtClean="0">
                <a:latin typeface="+mn-lt"/>
                <a:cs typeface="Times New Roman" pitchFamily="18" charset="0"/>
              </a:rPr>
              <a:t>качества и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000" i="1" dirty="0" smtClean="0">
                <a:latin typeface="+mn-lt"/>
                <a:cs typeface="Times New Roman" pitchFamily="18" charset="0"/>
              </a:rPr>
              <a:t>эффективности </a:t>
            </a:r>
            <a:r>
              <a:rPr lang="ru-RU" sz="2000" i="1" dirty="0">
                <a:latin typeface="+mn-lt"/>
                <a:cs typeface="Times New Roman" pitchFamily="18" charset="0"/>
              </a:rPr>
              <a:t>деятельности </a:t>
            </a:r>
            <a:r>
              <a:rPr lang="ru-RU" sz="2000" i="1" dirty="0" err="1" smtClean="0">
                <a:latin typeface="+mn-lt"/>
                <a:cs typeface="Times New Roman" pitchFamily="18" charset="0"/>
              </a:rPr>
              <a:t>Жезказганской</a:t>
            </a:r>
            <a:r>
              <a:rPr lang="ru-RU" sz="2000" i="1" dirty="0" smtClean="0">
                <a:latin typeface="+mn-lt"/>
                <a:cs typeface="Times New Roman" pitchFamily="18" charset="0"/>
              </a:rPr>
              <a:t> ТЭЦ за 1 полугодие 2024г.</a:t>
            </a:r>
            <a:endParaRPr lang="ru-RU" sz="2000" b="0" i="1" dirty="0">
              <a:latin typeface="+mn-lt"/>
              <a:cs typeface="Times New Roman" pitchFamily="18" charset="0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0"/>
            <a:ext cx="1331640" cy="488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58271-3410-4FF2-8B39-B7DDD0B49BC9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3420950"/>
              </p:ext>
            </p:extLst>
          </p:nvPr>
        </p:nvGraphicFramePr>
        <p:xfrm>
          <a:off x="323527" y="908720"/>
          <a:ext cx="8518995" cy="51712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8" name="Лист" r:id="rId4" imgW="11487085" imgH="6972223" progId="Excel.Sheet.12">
                  <p:link updateAutomatic="1"/>
                </p:oleObj>
              </mc:Choice>
              <mc:Fallback>
                <p:oleObj name="Лист" r:id="rId4" imgW="11487085" imgH="6972223" progId="Excel.Sheet.12">
                  <p:link updateAutomatic="1"/>
                  <p:pic>
                    <p:nvPicPr>
                      <p:cNvPr id="3" name="Объект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3527" y="908720"/>
                        <a:ext cx="8518995" cy="51712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541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A0BBDC"/>
          </a:solidFill>
        </p:spPr>
        <p:txBody>
          <a:bodyPr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i="1" dirty="0" smtClean="0">
                <a:latin typeface="+mn-lt"/>
                <a:cs typeface="Times New Roman" pitchFamily="18" charset="0"/>
              </a:rPr>
              <a:t>Информация об основных финансовых показателях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000" i="1" dirty="0" smtClean="0">
                <a:latin typeface="+mn-lt"/>
                <a:cs typeface="Times New Roman" pitchFamily="18" charset="0"/>
              </a:rPr>
              <a:t>за 1 полугодие  2024 года и перспективах деятельности ЖТЭЦ</a:t>
            </a:r>
            <a:endParaRPr lang="ru-RU" sz="2000" b="0" i="1" dirty="0">
              <a:latin typeface="+mn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8911" y="908720"/>
            <a:ext cx="8280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b="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1200" b="0" i="1" dirty="0" smtClean="0">
                <a:latin typeface="Arial" pitchFamily="34" charset="0"/>
                <a:cs typeface="Arial" pitchFamily="34" charset="0"/>
              </a:rPr>
              <a:t>По результатам финансово-хозяйственной деятельности  ЖТЭЦ по производству тепловой энергии за 1 полугодие 2024 года сложился убыток </a:t>
            </a:r>
            <a:r>
              <a:rPr lang="ru-RU" sz="1200" b="0" i="1" dirty="0">
                <a:latin typeface="Arial" pitchFamily="34" charset="0"/>
                <a:cs typeface="Arial" pitchFamily="34" charset="0"/>
              </a:rPr>
              <a:t>в сумме </a:t>
            </a:r>
            <a:r>
              <a:rPr lang="ru-RU" sz="1200" b="0" i="1" dirty="0" smtClean="0">
                <a:latin typeface="Arial" pitchFamily="34" charset="0"/>
                <a:cs typeface="Arial" pitchFamily="34" charset="0"/>
              </a:rPr>
              <a:t>957,16   </a:t>
            </a:r>
            <a:r>
              <a:rPr lang="ru-RU" sz="1200" b="0" i="1" dirty="0" err="1" smtClean="0">
                <a:latin typeface="Arial" pitchFamily="34" charset="0"/>
                <a:cs typeface="Arial" pitchFamily="34" charset="0"/>
              </a:rPr>
              <a:t>млн.тенге</a:t>
            </a:r>
            <a:r>
              <a:rPr lang="ru-RU" sz="1200" b="0" i="1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1200" b="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3753" y="2521589"/>
            <a:ext cx="82504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Arial" pitchFamily="34" charset="0"/>
                <a:cs typeface="Arial" pitchFamily="34" charset="0"/>
              </a:rPr>
              <a:t>Перспективы 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деятельности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Жезказганской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ТЭЦ на 2024-2028гг:</a:t>
            </a:r>
            <a:r>
              <a:rPr lang="ru-RU" sz="1200" b="0" i="1" dirty="0" smtClean="0">
                <a:latin typeface="Arial" pitchFamily="34" charset="0"/>
                <a:cs typeface="Arial" pitchFamily="34" charset="0"/>
              </a:rPr>
              <a:t>	</a:t>
            </a:r>
            <a:endParaRPr lang="ru-RU" sz="1200" b="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58271-3410-4FF2-8B39-B7DDD0B49BC9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30188" y="5402747"/>
            <a:ext cx="81408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0" i="1" dirty="0" smtClean="0">
                <a:latin typeface="Arial" pitchFamily="34" charset="0"/>
                <a:cs typeface="Arial" pitchFamily="34" charset="0"/>
              </a:rPr>
              <a:t>	</a:t>
            </a:r>
            <a:endParaRPr lang="ru-RU" b="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8543" y="2821048"/>
            <a:ext cx="8246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7675" algn="just"/>
            <a:r>
              <a:rPr lang="ru-RU" sz="1200" b="0" i="1" dirty="0" smtClean="0">
                <a:latin typeface="Arial" pitchFamily="34" charset="0"/>
                <a:cs typeface="Arial" pitchFamily="34" charset="0"/>
              </a:rPr>
              <a:t> На сегодняшний день на </a:t>
            </a:r>
            <a:r>
              <a:rPr lang="ru-RU" sz="1200" b="0" i="1" dirty="0" err="1" smtClean="0">
                <a:latin typeface="Arial" pitchFamily="34" charset="0"/>
                <a:cs typeface="Arial" pitchFamily="34" charset="0"/>
              </a:rPr>
              <a:t>Жезказганской</a:t>
            </a:r>
            <a:r>
              <a:rPr lang="ru-RU" sz="1200" b="0" i="1" dirty="0" smtClean="0">
                <a:latin typeface="Arial" pitchFamily="34" charset="0"/>
                <a:cs typeface="Arial" pitchFamily="34" charset="0"/>
              </a:rPr>
              <a:t> ТЭЦ действует  инвестиционная программа, утвержденная совместным приказом ДКРЕМ по области </a:t>
            </a:r>
            <a:r>
              <a:rPr lang="kk-KZ" sz="1200" b="0" i="1" dirty="0" smtClean="0">
                <a:latin typeface="Arial" pitchFamily="34" charset="0"/>
                <a:cs typeface="Arial" pitchFamily="34" charset="0"/>
              </a:rPr>
              <a:t>Ұлытау и Министерства энергетики РК </a:t>
            </a:r>
            <a:r>
              <a:rPr lang="ru-RU" sz="1200" b="0" i="1" dirty="0">
                <a:latin typeface="Arial" pitchFamily="34" charset="0"/>
                <a:cs typeface="Arial" pitchFamily="34" charset="0"/>
              </a:rPr>
              <a:t>на 5 летний период </a:t>
            </a:r>
            <a:r>
              <a:rPr lang="ru-RU" sz="1200" b="0" i="1" dirty="0" smtClean="0">
                <a:latin typeface="Arial" pitchFamily="34" charset="0"/>
                <a:cs typeface="Arial" pitchFamily="34" charset="0"/>
              </a:rPr>
              <a:t>2023-2027гг</a:t>
            </a:r>
            <a:r>
              <a:rPr lang="ru-RU" sz="1200" b="0" i="1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5472" y="5711654"/>
            <a:ext cx="8246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7675" algn="just"/>
            <a:r>
              <a:rPr lang="ru-RU" sz="1200" b="0" i="1" dirty="0" smtClean="0">
                <a:latin typeface="Arial" pitchFamily="34" charset="0"/>
                <a:cs typeface="Arial" pitchFamily="34" charset="0"/>
              </a:rPr>
              <a:t> С  15 апреля  2024 </a:t>
            </a:r>
            <a:r>
              <a:rPr lang="ru-RU" sz="1200" b="0" i="1" dirty="0">
                <a:latin typeface="Arial" pitchFamily="34" charset="0"/>
                <a:cs typeface="Arial" pitchFamily="34" charset="0"/>
              </a:rPr>
              <a:t>года </a:t>
            </a:r>
            <a:r>
              <a:rPr lang="ru-RU" sz="1200" b="0" i="1" dirty="0" smtClean="0">
                <a:latin typeface="Arial" pitchFamily="34" charset="0"/>
                <a:cs typeface="Arial" pitchFamily="34" charset="0"/>
              </a:rPr>
              <a:t>для </a:t>
            </a:r>
            <a:r>
              <a:rPr lang="ru-RU" sz="1200" b="0" i="1" dirty="0" err="1" smtClean="0">
                <a:latin typeface="Arial" pitchFamily="34" charset="0"/>
                <a:cs typeface="Arial" pitchFamily="34" charset="0"/>
              </a:rPr>
              <a:t>Жезказганской</a:t>
            </a:r>
            <a:r>
              <a:rPr lang="ru-RU" sz="1200" b="0" i="1" dirty="0" smtClean="0">
                <a:latin typeface="Arial" pitchFamily="34" charset="0"/>
                <a:cs typeface="Arial" pitchFamily="34" charset="0"/>
              </a:rPr>
              <a:t> ТЭЦ утвержден тариф на услуги производства тепловой </a:t>
            </a:r>
            <a:r>
              <a:rPr lang="ru-RU" sz="1200" b="0" i="1" dirty="0">
                <a:latin typeface="Arial" pitchFamily="34" charset="0"/>
                <a:cs typeface="Arial" pitchFamily="34" charset="0"/>
              </a:rPr>
              <a:t>энергии  на период </a:t>
            </a:r>
            <a:r>
              <a:rPr lang="ru-RU" sz="1200" b="0" i="1" dirty="0" smtClean="0">
                <a:latin typeface="Arial" pitchFamily="34" charset="0"/>
                <a:cs typeface="Arial" pitchFamily="34" charset="0"/>
              </a:rPr>
              <a:t>2024-2028г: 2024г – </a:t>
            </a:r>
            <a:r>
              <a:rPr lang="ru-RU" sz="1200" b="0" i="1" dirty="0">
                <a:latin typeface="Arial" pitchFamily="34" charset="0"/>
                <a:cs typeface="Arial" pitchFamily="34" charset="0"/>
              </a:rPr>
              <a:t>  5 147,72 тенге за 1 Гкал без учета </a:t>
            </a:r>
            <a:r>
              <a:rPr lang="ru-RU" sz="1200" b="0" i="1" dirty="0" smtClean="0">
                <a:latin typeface="Arial" pitchFamily="34" charset="0"/>
                <a:cs typeface="Arial" pitchFamily="34" charset="0"/>
              </a:rPr>
              <a:t>НДС, 2025г </a:t>
            </a:r>
            <a:r>
              <a:rPr lang="ru-RU" sz="1200" b="0" i="1" dirty="0">
                <a:latin typeface="Arial" pitchFamily="34" charset="0"/>
                <a:cs typeface="Arial" pitchFamily="34" charset="0"/>
              </a:rPr>
              <a:t>–   5 396,23 тенге за 1 Гкал без учета </a:t>
            </a:r>
            <a:r>
              <a:rPr lang="ru-RU" sz="1200" b="0" i="1" dirty="0" smtClean="0">
                <a:latin typeface="Arial" pitchFamily="34" charset="0"/>
                <a:cs typeface="Arial" pitchFamily="34" charset="0"/>
              </a:rPr>
              <a:t>НДС, 2026г – </a:t>
            </a:r>
            <a:r>
              <a:rPr lang="ru-RU" sz="1200" b="0" i="1" dirty="0">
                <a:latin typeface="Arial" pitchFamily="34" charset="0"/>
                <a:cs typeface="Arial" pitchFamily="34" charset="0"/>
              </a:rPr>
              <a:t>  5 435,32 тенге за 1 Гкал без учета </a:t>
            </a:r>
            <a:r>
              <a:rPr lang="ru-RU" sz="1200" b="0" i="1" dirty="0" smtClean="0">
                <a:latin typeface="Arial" pitchFamily="34" charset="0"/>
                <a:cs typeface="Arial" pitchFamily="34" charset="0"/>
              </a:rPr>
              <a:t>НДС, 2027г – </a:t>
            </a:r>
            <a:r>
              <a:rPr lang="ru-RU" sz="1200" b="0" i="1" dirty="0">
                <a:latin typeface="Arial" pitchFamily="34" charset="0"/>
                <a:cs typeface="Arial" pitchFamily="34" charset="0"/>
              </a:rPr>
              <a:t>  5 596,14 тенге за 1 Гкал без учета НДС</a:t>
            </a:r>
            <a:r>
              <a:rPr lang="ru-RU" sz="1200" b="0" i="1" dirty="0" smtClean="0">
                <a:latin typeface="Arial" pitchFamily="34" charset="0"/>
                <a:cs typeface="Arial" pitchFamily="34" charset="0"/>
              </a:rPr>
              <a:t>; 2028г – </a:t>
            </a:r>
            <a:r>
              <a:rPr lang="ru-RU" sz="1200" b="0" i="1" dirty="0">
                <a:latin typeface="Arial" pitchFamily="34" charset="0"/>
                <a:cs typeface="Arial" pitchFamily="34" charset="0"/>
              </a:rPr>
              <a:t>  5 768,18 тенге за 1 Гкал без учета НДС</a:t>
            </a:r>
            <a:r>
              <a:rPr lang="ru-RU" sz="1200" b="0" i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200" b="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67483"/>
            <a:ext cx="1331640" cy="488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665172"/>
              </p:ext>
            </p:extLst>
          </p:nvPr>
        </p:nvGraphicFramePr>
        <p:xfrm>
          <a:off x="508615" y="3530734"/>
          <a:ext cx="8248975" cy="2002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7" name="Лист" r:id="rId4" imgW="14201829" imgH="3447883" progId="Excel.Sheet.12">
                  <p:link updateAutomatic="1"/>
                </p:oleObj>
              </mc:Choice>
              <mc:Fallback>
                <p:oleObj name="Лист" r:id="rId4" imgW="14201829" imgH="3447883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8615" y="3530734"/>
                        <a:ext cx="8248975" cy="20020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111255"/>
              </p:ext>
            </p:extLst>
          </p:nvPr>
        </p:nvGraphicFramePr>
        <p:xfrm>
          <a:off x="430188" y="1370385"/>
          <a:ext cx="8265269" cy="1050503"/>
        </p:xfrm>
        <a:graphic>
          <a:graphicData uri="http://schemas.openxmlformats.org/drawingml/2006/table">
            <a:tbl>
              <a:tblPr/>
              <a:tblGrid>
                <a:gridCol w="4745203"/>
                <a:gridCol w="1557020"/>
                <a:gridCol w="1963046"/>
              </a:tblGrid>
              <a:tr h="3578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Показатели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Ед.изм.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Всего 1 полугодие  2024г.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</a:tr>
              <a:tr h="2308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Доходы:</a:t>
                      </a:r>
                    </a:p>
                  </a:txBody>
                  <a:tcPr marL="17145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тыс.тенге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2 716 444,86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8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Расходы:</a:t>
                      </a:r>
                    </a:p>
                  </a:txBody>
                  <a:tcPr marL="17145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тыс.тенге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2 302 574,76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8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Результат/ убыток (-), прибыль(+)</a:t>
                      </a:r>
                    </a:p>
                  </a:txBody>
                  <a:tcPr marL="17145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тыс.тенге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413 870,10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526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24260</TotalTime>
  <Words>2172</Words>
  <Application>Microsoft Office PowerPoint</Application>
  <PresentationFormat>Экран (4:3)</PresentationFormat>
  <Paragraphs>667</Paragraphs>
  <Slides>11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Связи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Calibri</vt:lpstr>
      <vt:lpstr>Times New Roman</vt:lpstr>
      <vt:lpstr>Wingdings 2</vt:lpstr>
      <vt:lpstr>Тема Office</vt:lpstr>
      <vt:lpstr>\\Kargresfs01\обменник пэо 2\!!! ТАРИФНАЯ ГРУППА\обменник ГТИ\ДКРЕМ\ОТЧЕТЫ 2024\1 ПОЛУГОДИЕ 2024г\Презентации к отчету-1 полуг-2024г\ЖТЭЦ-к презентации-1 полуг 2023г.xlsx! (ИП)ф21!R10C1:R13C14</vt:lpstr>
      <vt:lpstr>\\Kargresfs01\обменник пэо 2\!!! ТАРИФНАЯ ГРУППА\обменник ГТИ\ДКРЕМ\ОТЧЕТЫ 2024\1 ПОЛУГОДИЕ 2024г\Презентации к отчету-1 полуг-2024г\ЖТЭЦ-к презентации-1 полуг 2023г.xlsx!показ.кач2024!R9C1:R18C7</vt:lpstr>
      <vt:lpstr>\\Kargresfs01\обменник пэо 2\!!! ТАРИФНАЯ ГРУППА\обменник ГТИ\ДКРЕМ\ОТЧЕТЫ 2024\1 ПОЛУГОДИЕ 2024г\Презентации к отчету-1 полуг-2024г\ЖТЭЦ-к презентации-1 полуг 2023г.xlsx!проект ИП!R4C1:R11C8</vt:lpstr>
      <vt:lpstr>Презентация PowerPoint</vt:lpstr>
      <vt:lpstr>Общая информация о Жезказганской ТЭЦ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ЗА 9 МЕСЯЦЕВ  ДЭС</dc:title>
  <dc:creator>Your User Name</dc:creator>
  <cp:lastModifiedBy>Маргулан Абаханов</cp:lastModifiedBy>
  <cp:revision>1215</cp:revision>
  <dcterms:created xsi:type="dcterms:W3CDTF">2009-10-06T11:47:54Z</dcterms:created>
  <dcterms:modified xsi:type="dcterms:W3CDTF">2024-07-22T09:59:41Z</dcterms:modified>
</cp:coreProperties>
</file>