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4"/>
  </p:notesMasterIdLst>
  <p:handoutMasterIdLst>
    <p:handoutMasterId r:id="rId15"/>
  </p:handoutMasterIdLst>
  <p:sldIdLst>
    <p:sldId id="371" r:id="rId2"/>
    <p:sldId id="395" r:id="rId3"/>
    <p:sldId id="388" r:id="rId4"/>
    <p:sldId id="417" r:id="rId5"/>
    <p:sldId id="425" r:id="rId6"/>
    <p:sldId id="422" r:id="rId7"/>
    <p:sldId id="429" r:id="rId8"/>
    <p:sldId id="424" r:id="rId9"/>
    <p:sldId id="430" r:id="rId10"/>
    <p:sldId id="428" r:id="rId11"/>
    <p:sldId id="423" r:id="rId12"/>
    <p:sldId id="38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 varScale="1">
        <p:scale>
          <a:sx n="90" d="100"/>
          <a:sy n="90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Принято в действующей ТС</a:t>
            </a:r>
          </a:p>
        </c:rich>
      </c:tx>
      <c:layout>
        <c:manualLayout>
          <c:xMode val="edge"/>
          <c:yMode val="edge"/>
          <c:x val="0.29105579193905112"/>
          <c:y val="1.169590643274853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59806817940618"/>
          <c:y val="0.18766153854035578"/>
          <c:w val="0.65775761515720965"/>
          <c:h val="0.62294091536341067"/>
        </c:manualLayout>
      </c:layout>
      <c:pie3DChart>
        <c:varyColors val="1"/>
        <c:ser>
          <c:idx val="0"/>
          <c:order val="0"/>
          <c:tx>
            <c:strRef>
              <c:f>'[отчет БТЭЦ-к презентации-1 полуг 2024г.xlsx]объем производства (3)'!$E$1:$E$2</c:f>
              <c:strCache>
                <c:ptCount val="1"/>
                <c:pt idx="0">
                  <c:v>Фактически сложившиеся показатели тарифной сметы за 1 полугодие 2024 г.</c:v>
                </c:pt>
              </c:strCache>
            </c:strRef>
          </c:tx>
          <c:dPt>
            <c:idx val="1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1-9CB1-469E-91D1-FC075D638721}"/>
              </c:ext>
            </c:extLst>
          </c:dPt>
          <c:dPt>
            <c:idx val="4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423-8CC8-74259BBFF56C}"/>
              </c:ext>
            </c:extLst>
          </c:dPt>
          <c:dLbls>
            <c:dLbl>
              <c:idx val="0"/>
              <c:layout>
                <c:manualLayout>
                  <c:x val="-1.3487351797581374E-2"/>
                  <c:y val="5.513617083719549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CB1-469E-91D1-FC075D63872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1320658228772852"/>
                  <c:y val="0.4711236879767937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B1-469E-91D1-FC075D63872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48649624276417508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B1-469E-91D1-FC075D63872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00569259962049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CB1-469E-91D1-FC075D638721}"/>
                </c:ext>
                <c:ext xmlns:c15="http://schemas.microsoft.com/office/drawing/2012/chart" uri="{CE6537A1-D6FC-4f65-9D91-7224C49458BB}">
                  <c15:layout>
                    <c:manualLayout>
                      <c:w val="0.29568647372588863"/>
                      <c:h val="0.4115009746588694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37694540740949156"/>
                  <c:y val="0.12098735795678059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423-8CC8-74259BBFF5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'[отчет БТЭЦ-к презентации-1 полуг 2024г.xlsx]объем производства (3)'!$B$3:$C$7</c:f>
              <c:multiLvlStrCache>
                <c:ptCount val="5"/>
                <c:lvl>
                  <c:pt idx="0">
                    <c:v>ГКал</c:v>
                  </c:pt>
                  <c:pt idx="1">
                    <c:v>ГКал</c:v>
                  </c:pt>
                  <c:pt idx="2">
                    <c:v>ГКал</c:v>
                  </c:pt>
                  <c:pt idx="3">
                    <c:v>ГКал</c:v>
                  </c:pt>
                  <c:pt idx="4">
                    <c:v>ГКал</c:v>
                  </c:pt>
                </c:lvl>
                <c:lvl>
                  <c:pt idx="0">
                    <c:v>ТОО "БАЛХАШ ЖЫЛУ"</c:v>
                  </c:pt>
                  <c:pt idx="1">
                    <c:v>ТОО  «Корпорация Казахмыс»(БЦМ)</c:v>
                  </c:pt>
                  <c:pt idx="2">
                    <c:v>ТОО «Kazakhmys Distribution» (Казахмыс Дистрибьюшн)</c:v>
                  </c:pt>
                  <c:pt idx="3">
                    <c:v>ТОО KAZAKHMYS SMELTING (КАЗАХМЫС СМЭЛТИНГ)</c:v>
                  </c:pt>
                  <c:pt idx="4">
                    <c:v>Прочие потребители</c:v>
                  </c:pt>
                </c:lvl>
              </c:multiLvlStrCache>
            </c:multiLvlStrRef>
          </c:cat>
          <c:val>
            <c:numRef>
              <c:f>'[отчет БТЭЦ-к презентации-1 полуг 2024г.xlsx]объем производства (3)'!$D$3:$D$7</c:f>
              <c:numCache>
                <c:formatCode>_-* #,##0\ _₽_-;\-* #,##0\ _₽_-;_-* "-"??\ _₽_-;_-@_-</c:formatCode>
                <c:ptCount val="5"/>
                <c:pt idx="0">
                  <c:v>552179</c:v>
                </c:pt>
                <c:pt idx="1">
                  <c:v>59146.37</c:v>
                </c:pt>
                <c:pt idx="2">
                  <c:v>24591.225999999999</c:v>
                </c:pt>
                <c:pt idx="3">
                  <c:v>114162.569</c:v>
                </c:pt>
                <c:pt idx="4">
                  <c:v>5191.8350000001228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CB1-469E-91D1-FC075D638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Факт за 1 полугодие 2024 г.</a:t>
            </a:r>
          </a:p>
        </c:rich>
      </c:tx>
      <c:layout>
        <c:manualLayout>
          <c:xMode val="edge"/>
          <c:yMode val="edge"/>
          <c:x val="0.33724727508193492"/>
          <c:y val="2.2346368715083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47435999174696"/>
          <c:y val="0.16433336021511422"/>
          <c:w val="0.61938604043995116"/>
          <c:h val="0.59177295412243902"/>
        </c:manualLayout>
      </c:layout>
      <c:pie3DChart>
        <c:varyColors val="1"/>
        <c:ser>
          <c:idx val="0"/>
          <c:order val="0"/>
          <c:tx>
            <c:strRef>
              <c:f>'[отчет БТЭЦ-к презентации-1 полуг 2024г.xlsx]объем производства (3)'!$E$1:$E$2</c:f>
              <c:strCache>
                <c:ptCount val="1"/>
                <c:pt idx="0">
                  <c:v>Фактически сложившиеся показатели тарифной сметы за 1 полугодие 2024 г.</c:v>
                </c:pt>
              </c:strCache>
            </c:strRef>
          </c:tx>
          <c:explosion val="2"/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C3B-43E1-8182-74BFA6D114E4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4A9-4996-8582-35D4A896C615}"/>
              </c:ext>
            </c:extLst>
          </c:dPt>
          <c:dLbls>
            <c:dLbl>
              <c:idx val="0"/>
              <c:layout>
                <c:manualLayout>
                  <c:x val="-6.1734987467646482E-2"/>
                  <c:y val="0.1332995476629251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3B-43E1-8182-74BFA6D114E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085428999952386"/>
                  <c:y val="0.422828672343113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3B-43E1-8182-74BFA6D114E4}"/>
                </c:ext>
                <c:ext xmlns:c15="http://schemas.microsoft.com/office/drawing/2012/chart" uri="{CE6537A1-D6FC-4f65-9D91-7224C49458BB}">
                  <c15:layout>
                    <c:manualLayout>
                      <c:w val="0.19140365058930373"/>
                      <c:h val="0.286405959031657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3809854460615489E-2"/>
                  <c:y val="0.2267997646826734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3B-43E1-8182-74BFA6D114E4}"/>
                </c:ext>
                <c:ext xmlns:c15="http://schemas.microsoft.com/office/drawing/2012/chart" uri="{CE6537A1-D6FC-4f65-9D91-7224C49458BB}">
                  <c15:layout>
                    <c:manualLayout>
                      <c:w val="0.17681885771883074"/>
                      <c:h val="0.3363327190484167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556141033701585"/>
                  <c:y val="-1.950354609929078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C3B-43E1-8182-74BFA6D114E4}"/>
                </c:ext>
                <c:ext xmlns:c15="http://schemas.microsoft.com/office/drawing/2012/chart" uri="{CE6537A1-D6FC-4f65-9D91-7224C49458BB}">
                  <c15:layout>
                    <c:manualLayout>
                      <c:w val="0.1796451204055767"/>
                      <c:h val="0.3281914893617021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37275994079190378"/>
                  <c:y val="2.2346368715083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A9-4996-8582-35D4A896C61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'[отчет БТЭЦ-к презентации-1 полуг 2024г.xlsx]объем производства (3)'!$B$3:$B$7</c:f>
              <c:strCache>
                <c:ptCount val="5"/>
                <c:pt idx="0">
                  <c:v>ТОО "БАЛХАШ ЖЫЛУ"</c:v>
                </c:pt>
                <c:pt idx="1">
                  <c:v>ТОО  «Корпорация Казахмыс»(БЦМ)</c:v>
                </c:pt>
                <c:pt idx="2">
                  <c:v>ТОО «Kazakhmys Distribution» (Казахмыс Дистрибьюшн)</c:v>
                </c:pt>
                <c:pt idx="3">
                  <c:v>ТОО KAZAKHMYS SMELTING (КАЗАХМЫС СМЭЛТИНГ)</c:v>
                </c:pt>
                <c:pt idx="4">
                  <c:v>Прочие потребители</c:v>
                </c:pt>
              </c:strCache>
            </c:strRef>
          </c:cat>
          <c:val>
            <c:numRef>
              <c:f>'[отчет БТЭЦ-к презентации-1 полуг 2024г.xlsx]объем производства (3)'!$E$3:$E$7</c:f>
              <c:numCache>
                <c:formatCode>_-* #,##0\ _₽_-;\-* #,##0\ _₽_-;_-* "-"??\ _₽_-;_-@_-</c:formatCode>
                <c:ptCount val="5"/>
                <c:pt idx="0">
                  <c:v>306895</c:v>
                </c:pt>
                <c:pt idx="1">
                  <c:v>33330.168999999994</c:v>
                </c:pt>
                <c:pt idx="2">
                  <c:v>11482.222000000002</c:v>
                </c:pt>
                <c:pt idx="3">
                  <c:v>72404.694999999992</c:v>
                </c:pt>
                <c:pt idx="4">
                  <c:v>5777.9140000000043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3B-43E1-8182-74BFA6D11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3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72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86;&#1090;&#1095;&#1077;&#1090;%20&#1041;&#1058;&#1069;&#1062;-&#1082;%20&#1087;&#1088;&#1077;&#1079;&#1077;&#1085;&#1090;&#1072;&#1094;&#1080;&#1080;-1%20&#1087;&#1086;&#1083;&#1091;&#1075;%202024&#1075;.xlsx!&#1055;&#1077;&#1088;&#1089;&#1087;.&#1076;&#1077;&#1103;&#1090;-2024-28!R1C1:R7C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86;&#1090;&#1095;&#1077;&#1090;%20&#1041;&#1058;&#1069;&#1062;-&#1082;%20&#1087;&#1088;&#1077;&#1079;&#1077;&#1085;&#1090;&#1072;&#1094;&#1080;&#1080;-1%20&#1087;&#1086;&#1083;&#1091;&#1075;%202024&#1075;.xlsx!&#1080;&#1089;&#1087;.&#1048;&#1055;!R3C1:R10C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86;&#1090;&#1095;&#1077;&#1090;%20&#1041;&#1058;&#1069;&#1062;-&#1082;%20&#1087;&#1088;&#1077;&#1079;&#1077;&#1085;&#1090;&#1072;&#1094;&#1080;&#1080;-1%20&#1087;&#1086;&#1083;&#1091;&#1075;%202024&#1075;.xlsx!&#1087;&#1086;&#1082;&#1072;&#1079;.&#1082;&#1072;&#1095;2024!R10C1:R19C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Безымянный223.bmp"/>
          <p:cNvPicPr>
            <a:picLocks noChangeAspect="1"/>
          </p:cNvPicPr>
          <p:nvPr/>
        </p:nvPicPr>
        <p:blipFill rotWithShape="1">
          <a:blip r:embed="rId2" cstate="print">
            <a:lum bright="24000" contrast="-9000"/>
          </a:blip>
          <a:srcRect l="4388" t="7975" r="4668" b="6023"/>
          <a:stretch/>
        </p:blipFill>
        <p:spPr bwMode="auto">
          <a:xfrm>
            <a:off x="110530" y="188295"/>
            <a:ext cx="8925966" cy="6337049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14374" y="620688"/>
            <a:ext cx="8012113" cy="3214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i="1" dirty="0" err="1" smtClean="0">
                <a:latin typeface="+mn-lt"/>
                <a:cs typeface="Arial" pitchFamily="34" charset="0"/>
              </a:rPr>
              <a:t>Балхашская</a:t>
            </a:r>
            <a:r>
              <a:rPr lang="ru-RU" sz="3600" i="1" dirty="0" smtClean="0">
                <a:latin typeface="+mn-lt"/>
                <a:cs typeface="Arial" pitchFamily="34" charset="0"/>
              </a:rPr>
              <a:t> ТЭЦ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 ТОО «</a:t>
            </a:r>
            <a:r>
              <a:rPr lang="en-US" sz="3600" i="1" dirty="0">
                <a:latin typeface="+mn-lt"/>
                <a:cs typeface="Arial" pitchFamily="34" charset="0"/>
              </a:rPr>
              <a:t>Kazakhmys Energy</a:t>
            </a:r>
            <a:r>
              <a:rPr lang="ru-RU" sz="3600" i="1" dirty="0">
                <a:latin typeface="+mn-lt"/>
                <a:cs typeface="Arial" pitchFamily="34" charset="0"/>
              </a:rPr>
              <a:t>» </a:t>
            </a:r>
            <a:r>
              <a:rPr lang="ru-RU" sz="3600" i="1" dirty="0" smtClean="0">
                <a:latin typeface="+mn-lt"/>
                <a:cs typeface="Arial" pitchFamily="34" charset="0"/>
              </a:rPr>
              <a:t>(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Казахмыс</a:t>
            </a:r>
            <a:r>
              <a:rPr lang="ru-RU" sz="3600" i="1" dirty="0" smtClean="0">
                <a:latin typeface="+mn-lt"/>
                <a:cs typeface="Arial" pitchFamily="34" charset="0"/>
              </a:rPr>
              <a:t> 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Энерджи</a:t>
            </a:r>
            <a:r>
              <a:rPr lang="ru-RU" sz="3600" i="1" dirty="0" smtClean="0">
                <a:latin typeface="+mn-lt"/>
                <a:cs typeface="Arial" pitchFamily="34" charset="0"/>
              </a:rPr>
              <a:t>)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ru-RU" sz="3600" i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Отчет о деятельности по предоставлению регулируемых услуг за </a:t>
            </a:r>
            <a:r>
              <a:rPr lang="ru-RU" sz="3600" i="1" dirty="0" smtClean="0">
                <a:latin typeface="+mn-lt"/>
                <a:cs typeface="Arial" pitchFamily="34" charset="0"/>
              </a:rPr>
              <a:t>1 полугодие 2024г</a:t>
            </a:r>
            <a:endParaRPr lang="ru-RU" sz="3600" i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основных финансовых показателях за 1 полугодие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 2024 года и перспективах деятельности БТЭЦ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911" y="908720"/>
            <a:ext cx="82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По результатам финансово-хозяйственной деятельности  БТЭЦ по производству тепловой энергии за 1 полугодие 2024 года сложился убыток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в сумме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265,02  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753" y="2521589"/>
            <a:ext cx="825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Перспективы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ТЭЦ на 2024-2028гг: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0188" y="5402747"/>
            <a:ext cx="8140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543" y="2821048"/>
            <a:ext cx="824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На сегодняшний день на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ТЭЦ действует  инвестиционная программа, утвержденная совместным приказом ДКРЕМ по области </a:t>
            </a:r>
            <a:r>
              <a:rPr lang="kk-KZ" sz="1200" b="0" i="1" dirty="0" smtClean="0">
                <a:latin typeface="Arial" pitchFamily="34" charset="0"/>
                <a:cs typeface="Arial" pitchFamily="34" charset="0"/>
              </a:rPr>
              <a:t>Ұлытау и Министерства энергетики РК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на 5 летний период 2024-2028гг.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472" y="5711654"/>
            <a:ext cx="824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С учетом утвержденной ИП, с 1 июня 2024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года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ТЭЦ утвержден тариф на услуги производства тепловой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энергии  на период 2024-2028г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: 2024г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5 160,23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2025г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–  5 460,11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2026г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5 754,32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2027г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6 057,84 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; 2028г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6 247,11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20174"/>
              </p:ext>
            </p:extLst>
          </p:nvPr>
        </p:nvGraphicFramePr>
        <p:xfrm>
          <a:off x="540990" y="3550323"/>
          <a:ext cx="7744982" cy="208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Лист" r:id="rId3" imgW="12601716" imgH="3400271" progId="Excel.Sheet.12">
                  <p:link updateAutomatic="1"/>
                </p:oleObj>
              </mc:Choice>
              <mc:Fallback>
                <p:oleObj name="Лист" r:id="rId3" imgW="12601716" imgH="340027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990" y="3550323"/>
                        <a:ext cx="7744982" cy="2089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7483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58436"/>
              </p:ext>
            </p:extLst>
          </p:nvPr>
        </p:nvGraphicFramePr>
        <p:xfrm>
          <a:off x="553959" y="1484784"/>
          <a:ext cx="8168425" cy="936105"/>
        </p:xfrm>
        <a:graphic>
          <a:graphicData uri="http://schemas.openxmlformats.org/drawingml/2006/table">
            <a:tbl>
              <a:tblPr/>
              <a:tblGrid>
                <a:gridCol w="4396339"/>
                <a:gridCol w="1514147"/>
                <a:gridCol w="2257939"/>
              </a:tblGrid>
              <a:tr h="344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Ед.изм.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Всего 1 полугодие  2024г.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19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Доходы: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1 422 096,55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Расходы: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1 960 737,98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Результат/ убыток (-), прибыль(+)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-538 641,42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5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356992"/>
            <a:ext cx="8568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0" dirty="0">
                <a:latin typeface="Arial" pitchFamily="34" charset="0"/>
                <a:cs typeface="Arial" pitchFamily="34" charset="0"/>
              </a:rPr>
              <a:t>ТОО «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Kazakhmys Energy» (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)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133551"/>
              </p:ext>
            </p:extLst>
          </p:nvPr>
        </p:nvGraphicFramePr>
        <p:xfrm>
          <a:off x="400978" y="1412776"/>
          <a:ext cx="8077202" cy="1400175"/>
        </p:xfrm>
        <a:graphic>
          <a:graphicData uri="http://schemas.openxmlformats.org/drawingml/2006/table">
            <a:tbl>
              <a:tblPr/>
              <a:tblGrid>
                <a:gridCol w="1174012"/>
                <a:gridCol w="2207142"/>
                <a:gridCol w="1174012"/>
                <a:gridCol w="1174012"/>
                <a:gridCol w="1174012"/>
                <a:gridCol w="1174012"/>
              </a:tblGrid>
              <a:tr h="619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 субъекта естественной монополии (СЕМ)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Сумма задолженности, тыс. 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физ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и юр лиц у которых имеется задолженность перед СЕМ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физ. 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юр.  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физ. 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юр.  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ТОО "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KAZAKHMYS ENERGY" (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Казахмыс Энерджи)  БТЭЦ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736 806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4   </a:t>
                      </a:r>
                      <a:endParaRPr lang="ru-RU" sz="1200" b="1" i="0" u="none" strike="noStrike" dirty="0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6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ТЭЦ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43508" y="836711"/>
            <a:ext cx="8856984" cy="5884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Балхашская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теплоэлектроцентраль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None/>
            </a:pPr>
            <a:endParaRPr lang="ru-RU" sz="1300" i="1" dirty="0" smtClean="0">
              <a:latin typeface="Arial" pitchFamily="34" charset="0"/>
              <a:cs typeface="Arial" pitchFamily="34" charset="0"/>
            </a:endParaRPr>
          </a:p>
          <a:p>
            <a:pPr marL="0" indent="361950" algn="just" eaLnBrk="1" hangingPunct="1"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сентября 2023 года Приказом ДКРЕМ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53-ОД,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в соответствии с п.601 ПФТ,  в связи с изменением  стоимости топлива, для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ТЭЦ утвержден тариф с вводом в действие с 01 октября 2023г,  в размере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3163,42 </a:t>
            </a:r>
            <a:r>
              <a:rPr lang="ru-RU" sz="1300" b="1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/Гкал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без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учёта НДС, в том числе по группам потребителей: - для ТОО «Балхаш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» - 1732,10 тенге/Гкал без НДС; - для прочих потребителей  - 6711,89 тенге/Гкал без НДС </a:t>
            </a:r>
          </a:p>
          <a:p>
            <a:pPr marL="0" indent="361950" algn="just" eaLnBrk="1" hangingPunct="1"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ДКРЕМ  МНЭ РК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19-ОД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28.03.24г. в соответствии с пп.1 п.601 «Правил формирования тарифов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№ 90 от 19 ноября 2019 года (далее ПФТ), в связи с изменением стоимости стратегических товаров (уголь) и заработной платы, с вводом в действие с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апреля 2024г, утвержден тариф на производство тепловой энергии в размере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:    4 713,99 тенге/Гкал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без учёта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НДС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в том числе по группам потребителей: - для ТОО «Балхаш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» -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2 071,79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тенге/Гкал без НДС; - для прочих потребителей  -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11 264,64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тенге/Гкал без НДС </a:t>
            </a:r>
          </a:p>
          <a:p>
            <a:pPr marL="0" indent="361950" algn="just" eaLnBrk="1" hangingPunct="1"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ДКРЕМ  МНЭ РК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38-ОД от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15.04.2024г. был утвержден действующий тариф на производство тепловой энергии на пятилетний период 2024-2028гг. с вводом в действие с 01 июля 2024г. в размере  -  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5 160,23 тенге/Гкал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без учёта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НДС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, в том числе по группам потребителей: - для ТОО «Балхаш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» -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2 071,79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тенге/Гкал без НДС; - для прочих потребителей  -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13 557,27тенге/Гкал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без НДС </a:t>
            </a:r>
          </a:p>
          <a:p>
            <a:pPr marL="0" indent="361950" algn="ctr" eaLnBrk="1" hangingPunct="1"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Информация об основных финансовых</a:t>
            </a:r>
            <a:br>
              <a:rPr lang="ru-RU" sz="1600" b="1" i="1" dirty="0"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latin typeface="Arial" pitchFamily="34" charset="0"/>
                <a:cs typeface="Arial" pitchFamily="34" charset="0"/>
              </a:rPr>
              <a:t> показателях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ТЭЦ за 1 полугодие 2024г.</a:t>
            </a:r>
          </a:p>
          <a:p>
            <a:pPr marL="0" indent="361950" algn="just" eaLnBrk="1" hangingPunct="1">
              <a:buNone/>
            </a:pP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3" y="0"/>
            <a:ext cx="129973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536" y="569898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 algn="just" eaLnBrk="1" hangingPunct="1">
              <a:buNone/>
            </a:pP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По итогам 1 полугодия 2024 года, при утвержденном среднем тарифе на услуги по производству тепловой энергии – 4 539,83  тенге/Гкал и фактической себестоимости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  5 043,67 </a:t>
            </a:r>
            <a:r>
              <a:rPr lang="ru-RU" b="0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b="0" i="1" dirty="0" smtClean="0">
                <a:latin typeface="Arial" pitchFamily="34" charset="0"/>
                <a:cs typeface="Arial" pitchFamily="34" charset="0"/>
              </a:rPr>
              <a:t>/Гкал</a:t>
            </a:r>
            <a:r>
              <a:rPr lang="ru-RU" b="0" i="1" dirty="0">
                <a:latin typeface="Arial" pitchFamily="34" charset="0"/>
                <a:cs typeface="Arial" pitchFamily="34" charset="0"/>
              </a:rPr>
              <a:t>, сложился убыток в размере -    -538 </a:t>
            </a:r>
            <a:r>
              <a:rPr lang="ru-RU" b="0" i="1" dirty="0" smtClean="0">
                <a:latin typeface="Arial" pitchFamily="34" charset="0"/>
                <a:cs typeface="Arial" pitchFamily="34" charset="0"/>
              </a:rPr>
              <a:t>641,42 </a:t>
            </a:r>
            <a:r>
              <a:rPr lang="ru-RU" b="0" i="1" dirty="0" err="1" smtClean="0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b="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endParaRPr lang="ru-RU" b="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БТЭЦ</a:t>
            </a:r>
            <a:endParaRPr lang="ru-RU" sz="24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70229"/>
              </p:ext>
            </p:extLst>
          </p:nvPr>
        </p:nvGraphicFramePr>
        <p:xfrm>
          <a:off x="395536" y="980729"/>
          <a:ext cx="8098596" cy="2418621"/>
        </p:xfrm>
        <a:graphic>
          <a:graphicData uri="http://schemas.openxmlformats.org/drawingml/2006/table">
            <a:tbl>
              <a:tblPr/>
              <a:tblGrid>
                <a:gridCol w="331502"/>
                <a:gridCol w="3769179"/>
                <a:gridCol w="1153627"/>
                <a:gridCol w="1422144"/>
                <a:gridCol w="1422144"/>
              </a:tblGrid>
              <a:tr h="585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 потребителя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Ед.изм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Принято в действующей тарифной смете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Фактически сложившиеся показатели тарифной сметы за 1 полугодие 2024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2745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ТОО "БАЛХАШ ЖЫЛУ"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552 179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306 895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ТОО  «Корпорация Казахмыс»(БЦМ)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59 146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33 330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ТОО «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Kazakhmys Distribution» (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Казахмыс Дистрибьюшн)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24 591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11 482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ТОО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KAZAKHMYS SMELTING (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КАЗАХМЫС СМЭЛТИНГ)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114 163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72 405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потребители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5 192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5 778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755 271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429 890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0203"/>
              </p:ext>
            </p:extLst>
          </p:nvPr>
        </p:nvGraphicFramePr>
        <p:xfrm>
          <a:off x="395536" y="3717032"/>
          <a:ext cx="4051722" cy="27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733076"/>
              </p:ext>
            </p:extLst>
          </p:nvPr>
        </p:nvGraphicFramePr>
        <p:xfrm>
          <a:off x="4572000" y="3717032"/>
          <a:ext cx="4032448" cy="311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БТЭЦ за 1 полугодие 202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39827"/>
              </p:ext>
            </p:extLst>
          </p:nvPr>
        </p:nvGraphicFramePr>
        <p:xfrm>
          <a:off x="107505" y="908720"/>
          <a:ext cx="8856983" cy="5790225"/>
        </p:xfrm>
        <a:graphic>
          <a:graphicData uri="http://schemas.openxmlformats.org/drawingml/2006/table">
            <a:tbl>
              <a:tblPr/>
              <a:tblGrid>
                <a:gridCol w="271726"/>
                <a:gridCol w="2168957"/>
                <a:gridCol w="511104"/>
                <a:gridCol w="616236"/>
                <a:gridCol w="635646"/>
                <a:gridCol w="621089"/>
                <a:gridCol w="776362"/>
                <a:gridCol w="732690"/>
                <a:gridCol w="517574"/>
                <a:gridCol w="2005599"/>
              </a:tblGrid>
              <a:tr h="536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(до 15.04.2024г)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(с 15.04.2024 по 01.07.2024)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(1 базовый год с 1 июня 2024 года)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(в среднем на 2024 год)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Фактические показатели за 6 месяцев  2024г.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 в 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Причины отклонения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2 587 326,31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3 858 708,89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3 744 824,64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3 423 871,40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1 959 792,05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 в том числе: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1 822 522,65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2 691 597,17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2 202 118,14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2 193 377,59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1 139 742,69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83 375,02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83 375,02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117 134,66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100 254,84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55 117,54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8"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отражену за период 6 месяцев)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25 318,01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25 318,01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35 527,58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30 422,80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16 641,87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Топливо, всего в том числе: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1 713 829,62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2 582 904,14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2 049 455,90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2 062 699,95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1 067 983,29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уголь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учетом доставки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2 028 599,81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2 052 271,91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1 058 808,95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мазут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20 856,09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10 428,05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9 174,33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оплату труда, всего в том числе: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178 900,86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370 061,54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382 006,02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313 203,14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344 462,72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148 464,02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326 310,11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333 336,96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277 951,76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301 423,89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Соц. налог, соц.отчисления, ОППВ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19 300,32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27 279,53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28 500,31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19 879,42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25 263,32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19 300,32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18 000,20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14 629,36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16 372,40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отчисления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10 500,11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5 250,06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8 890,92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ОППВ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6 682,60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6 682,60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10 168,65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7 033,41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9 119,41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ОСМС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4 453,92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9 789,30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10 000,11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8 338,55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8 656,10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83 296,33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83 296,33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97 464,18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90 380,26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145 577,40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производственная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142 516,65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оар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3 060,75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всего в том числе: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449 656,77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660 804,15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819 320,69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678 477,77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267 093,69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-61%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не приводящий к увеличению стоимости основных средств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449 656,77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660 804,15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819 320,69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678 477,77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267 093,69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-61%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затраты, всего в том числе: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52 949,70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52 949,70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243 915,61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148 432,65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62 915,55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подаче и уборке вагонов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101 522,96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50 761,48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166,10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проведению метрологической аттестации средств измерений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2 330,90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2 330,90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3 689,40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3 010,15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1 923,70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обучению персонала/сотрудников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464,30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464,30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975,06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719,68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391,92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оплате за коммунальные расходы собственника недвижимости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1 733,46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1 733,46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1 729,89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1 731,68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1 074,23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обеспечению лечебно-профилактическим питанием (спецпитанием) работников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1 792,93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1 792,93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2 129,58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1 961,26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1 303,90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техническому обслуживанию энергетических котлов/котельного оборудования и аналогичного энергетического оборудования и систем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12 618,00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12 618,00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27 071,06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19 844,53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18 264,47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диагностированию/экспертизе/анализу/испытаниям/тестированию/осмотру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2 987,51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1 493,76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техническому обслуживанию противопожарных средств/инвентаря/оборудования (кроме систем безопасности)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132,01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132,01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1 495,51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813,76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1 385,36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техническому контролю (осмотру) дорожных транспортных средств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20,40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20,40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15,54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17,97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15,90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5.10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вывозу (сбору) опасных отходов/имущества/материалов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5 781,64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5 781,64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22 545,72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14 163,68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5.11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подаче сжатого воздуха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2 529,15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1 264,58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5.12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аттестации рабочих мест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116,61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116,61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288,88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202,74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90,56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-55%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5.13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прачечные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448,52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448,52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1 229,74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839,13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755,96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5.14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охраны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11 402,42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11 402,42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38 730,91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25 066,67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25 019,07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5.15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обеспечению пожарной безопасности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7 298,54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7 298,54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10 379,56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8 839,05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7 523,68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5.16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страхованию объектов повышенной опасности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299,20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149,60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148,75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5.17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страхования экологические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410,57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205,28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213,90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5.18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проведению экологического контроля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3 393,19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3 393,19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22 502,25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12 947,72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567,99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-96%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5.19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предоставлению медицинского обслуживания персонала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5 006,43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5 006,43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2 862,86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3 934,64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2 815,38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5.20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диагностированию/экспертизе/анализу/испытаниям/тестированию/осмотру (анализ угля)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410,35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410,35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520,26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465,30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469,15   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3476" marR="3476" marT="3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1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за 1 полугодие  2024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16345"/>
              </p:ext>
            </p:extLst>
          </p:nvPr>
        </p:nvGraphicFramePr>
        <p:xfrm>
          <a:off x="107504" y="908730"/>
          <a:ext cx="8928993" cy="5544610"/>
        </p:xfrm>
        <a:graphic>
          <a:graphicData uri="http://schemas.openxmlformats.org/drawingml/2006/table">
            <a:tbl>
              <a:tblPr/>
              <a:tblGrid>
                <a:gridCol w="273936"/>
                <a:gridCol w="2186592"/>
                <a:gridCol w="515260"/>
                <a:gridCol w="621246"/>
                <a:gridCol w="640814"/>
                <a:gridCol w="626138"/>
                <a:gridCol w="782673"/>
                <a:gridCol w="738648"/>
                <a:gridCol w="521781"/>
                <a:gridCol w="2021905"/>
              </a:tblGrid>
              <a:tr h="60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(до 15.04.2024г)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(с 15.04.2024 по 01.07.2024)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(1 базовый год с 1 июня 2024 года)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Принято в действующей тарифной смете (в среднем на 2024 год)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Фактические показатели за 6 месяцев  2024г.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 в 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Причины отклонения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административные, всего в том числе: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6 992,09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7 235,91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7 698,30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7 236,97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945,93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-87%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204,65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438,42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460,74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381,40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658,60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3"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отражену за период 6 месяцев)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налог, соц.отчисления, ОПВР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26,60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36,65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46,30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30,91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64,15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оар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26,60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24,88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20,20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41,94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отчисления оар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14,51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7,26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15,03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ОПВР оар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6,91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3,46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7,19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ОСМС оар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13,82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6,91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14,83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302,78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302,78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199,57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99,79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120,05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земельный налог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0,00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юридических лиц и индивидуальных предпринимателей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11,43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5,72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5,13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транспортные средства с юридических лиц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0,59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0,30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0,33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пользование земельными участками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4,38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2,19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2,30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пользование водными ресурсами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32,91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16,46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15,24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эмиссии в окружающую среду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150,26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75,13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97,05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расходы, в т.ч.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6 458,06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6 458,06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6 977,87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6 717,96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88,30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-99%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Услуги, связанные с осуществлением командировочных расходов внутри страны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5,39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5,39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9,25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7,32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21,09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сопровождению и технической поддержке информационной системы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62,85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31,42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22,59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страхованию гражданско-правовой ответственности (кроме страхования гражданско-правовой отв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6 415,75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6 415,75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6 787,23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6 601,49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20,73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страхованию гражданско-правовой ответственности владельцев автомобильного транспорта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83,27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41,64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0,13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оплате за коммунальные расходы собственника недвижимости (оар)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1,26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телефонной связи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5,72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5,72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4,61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5,17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1,08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-79%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консультационные технические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17,97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17,97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13,28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15,63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5,76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банков по ведению счетов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4,41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4,41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5,35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4,88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4,14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Универсальные услуги почтовой связи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0,45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0,45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0,23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0,34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0,25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подготовке информационных материалов и публикации/размещению в средствах массовой информации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0,53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0,53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0,76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0,65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0,58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обучению персонала/сотрудников (оар)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0,12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0,06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-  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вывозу (сбору) неопасных отходов/имущества/материалов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4,57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4,57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7,67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6,12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2,13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-65%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техническому обслуживанию компьютерной/периферийной оргтехники/оборудования и их частей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1,39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1,39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1,55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1,47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1,49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санитарные (дезинфекция, дезинсекция, дератизация и аналогичные)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0,29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0,29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0,15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0,22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0,18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6.4.15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оформлению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1,59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1,59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0,06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0,83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6,90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735%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 (РБА*СП)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144 848,69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144 848,69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144 848,69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Регулируемая база задействованных активов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940 025,59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940 025,59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940 025,59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2 594 318,40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3 865 944,80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3 897 371,64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3 575 957,06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2 105 586,67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(товаров, работ)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тыс.Гкал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820,10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820,10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755,27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787,69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417,47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(без учета НДС)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тенге/Гкал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3 163,42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4 713,99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5 160,23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4 539,83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5 043,67   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08956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Отчет об исполнении инвестиционных программ БТЭЦ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ТОО </a:t>
            </a:r>
            <a:r>
              <a:rPr lang="ru-RU" sz="2000" i="1" dirty="0">
                <a:latin typeface="+mn-lt"/>
                <a:cs typeface="Times New Roman" pitchFamily="18" charset="0"/>
              </a:rPr>
              <a:t>"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Kazakhmys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Energy</a:t>
            </a:r>
            <a:r>
              <a:rPr lang="ru-RU" sz="2000" i="1" dirty="0">
                <a:latin typeface="+mn-lt"/>
                <a:cs typeface="Times New Roman" pitchFamily="18" charset="0"/>
              </a:rPr>
              <a:t>"(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Казахмыс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Энерджи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) за 1 полугодие 2024г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234" y="4746740"/>
            <a:ext cx="86409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200" b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 связи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 производственной необходимостью, а также в связи с поздним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утверждением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инвестиционной программы, капитальный ремонт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котлоагрегата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ст. №6 в 2024 г. будет производиться  за счет средств от иной нерегулируемой деятельности. В срок до 1 ноября текущего года п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ланируется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корректировка на мероприятие «Приобретение испарителя мгновенного вскипания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50/16»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в рамках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суммы утверждённой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инвестиционной программы без повышения тарифа на услуги по производству тепловой энергии.</a:t>
            </a:r>
            <a:endParaRPr lang="ru-RU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68471"/>
              </p:ext>
            </p:extLst>
          </p:nvPr>
        </p:nvGraphicFramePr>
        <p:xfrm>
          <a:off x="266234" y="1038050"/>
          <a:ext cx="8570483" cy="368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Лист" r:id="rId4" imgW="14392344" imgH="6191314" progId="Excel.Sheet.12">
                  <p:link updateAutomatic="1"/>
                </p:oleObj>
              </mc:Choice>
              <mc:Fallback>
                <p:oleObj name="Лист" r:id="rId4" imgW="14392344" imgH="619131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234" y="1038050"/>
                        <a:ext cx="8570483" cy="368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2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БТЭЦ за 1 полугодие 2024 год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7483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645815"/>
              </p:ext>
            </p:extLst>
          </p:nvPr>
        </p:nvGraphicFramePr>
        <p:xfrm>
          <a:off x="755576" y="830089"/>
          <a:ext cx="7488832" cy="586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Лист" r:id="rId4" imgW="11467999" imgH="8982011" progId="Excel.Sheet.12">
                  <p:link updateAutomatic="1"/>
                </p:oleObj>
              </mc:Choice>
              <mc:Fallback>
                <p:oleObj name="Лист" r:id="rId4" imgW="11467999" imgH="89820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830089"/>
                        <a:ext cx="7488832" cy="586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8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cs typeface="Arial" pitchFamily="34" charset="0"/>
              </a:rPr>
              <a:t>Отчет по </a:t>
            </a:r>
            <a:r>
              <a:rPr lang="ru-RU" sz="2000" b="1" i="1" dirty="0">
                <a:cs typeface="Arial" pitchFamily="34" charset="0"/>
              </a:rPr>
              <a:t>отводу сточных вод </a:t>
            </a:r>
            <a:r>
              <a:rPr lang="ru-RU" sz="2000" b="1" i="1" dirty="0" smtClean="0">
                <a:cs typeface="Arial" pitchFamily="34" charset="0"/>
              </a:rPr>
              <a:t>за </a:t>
            </a:r>
            <a:r>
              <a:rPr lang="ru-RU" sz="2000" b="1" i="1" dirty="0">
                <a:cs typeface="Arial" pitchFamily="34" charset="0"/>
              </a:rPr>
              <a:t>1 полугодие 2024 </a:t>
            </a:r>
            <a:r>
              <a:rPr lang="ru-RU" sz="2000" b="1" i="1" dirty="0" smtClean="0">
                <a:cs typeface="Arial" pitchFamily="34" charset="0"/>
              </a:rPr>
              <a:t>года</a:t>
            </a:r>
            <a:br>
              <a:rPr lang="ru-RU" sz="2000" b="1" i="1" dirty="0" smtClean="0">
                <a:cs typeface="Arial" pitchFamily="34" charset="0"/>
              </a:rPr>
            </a:br>
            <a:r>
              <a:rPr lang="ru-RU" sz="2000" b="1" i="1" dirty="0" smtClean="0">
                <a:cs typeface="Times New Roman" pitchFamily="18" charset="0"/>
              </a:rPr>
              <a:t>БТЭЦ ТОО </a:t>
            </a:r>
            <a:r>
              <a:rPr lang="ru-RU" sz="2000" b="1" i="1" dirty="0">
                <a:cs typeface="Times New Roman" pitchFamily="18" charset="0"/>
              </a:rPr>
              <a:t>"Kazakhmys Energy"(Казахмыс Энерджи</a:t>
            </a:r>
            <a:r>
              <a:rPr lang="ru-RU" sz="2000" b="1" i="1" dirty="0" smtClean="0">
                <a:cs typeface="Times New Roman" pitchFamily="18" charset="0"/>
              </a:rPr>
              <a:t>)</a:t>
            </a:r>
            <a:endParaRPr lang="ru-RU" sz="2000" b="1" i="1" dirty="0" smtClean="0"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43508" y="836712"/>
            <a:ext cx="8856984" cy="5616624"/>
          </a:xfrm>
        </p:spPr>
        <p:txBody>
          <a:bodyPr/>
          <a:lstStyle/>
          <a:p>
            <a:pPr marL="0" indent="361950" algn="just" eaLnBrk="1" hangingPunct="1">
              <a:buNone/>
            </a:pP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indent="361950" algn="just" eaLnBrk="1" hangingPunct="1">
              <a:spcBef>
                <a:spcPct val="0"/>
              </a:spcBef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Кроме основной деятельности по производству тепловой и электрической энергии,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Балхашская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ТЭЦ оказывает регулируемые услуги по отводу  сточных вод, а также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spcBef>
                <a:spcPct val="0"/>
              </a:spcBef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 eaLnBrk="1" hangingPunct="1">
              <a:spcBef>
                <a:spcPct val="0"/>
              </a:spcBef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Действующий тариф на отвод сточных вод для Балхашской ТЭЦ ТОО «Kazakhmys Energy» (Казахмыс Энерджи)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№ 230-ОД от 09.09.2015 г. в размере 14,75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/м3.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3" y="0"/>
            <a:ext cx="129973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909" y="3812248"/>
            <a:ext cx="874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 algn="just" eaLnBrk="1" hangingPunct="1">
              <a:buNone/>
            </a:pP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итогам 1 полугодия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года, при утвержденном среднем тарифе на услуги по отводу сточных вод – 14,75  тенге/м3 и фактической себестоимости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47,12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м3, сложился убыток в размере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9 843,28 </a:t>
            </a:r>
            <a:r>
              <a:rPr lang="ru-RU" sz="16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72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 отводу сточных вод БТЭЦ за 1 полугодие 202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81126"/>
              </p:ext>
            </p:extLst>
          </p:nvPr>
        </p:nvGraphicFramePr>
        <p:xfrm>
          <a:off x="396479" y="1052736"/>
          <a:ext cx="8229601" cy="3362682"/>
        </p:xfrm>
        <a:graphic>
          <a:graphicData uri="http://schemas.openxmlformats.org/drawingml/2006/table">
            <a:tbl>
              <a:tblPr/>
              <a:tblGrid>
                <a:gridCol w="611432"/>
                <a:gridCol w="1969170"/>
                <a:gridCol w="836223"/>
                <a:gridCol w="926139"/>
                <a:gridCol w="926139"/>
                <a:gridCol w="647398"/>
                <a:gridCol w="2313100"/>
              </a:tblGrid>
              <a:tr h="917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Предусмотрено в утвержденной тарифной смете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Фактически сложившиеся показатели тарифной сметы за 1 полугодие 2024г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 в процентах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05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9 034,91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14 655,75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62,21%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оплату труда, всего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4 029,46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6 427,44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59,51%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целом за 1 полугодие 2024 года сложится превышение ФОТ, в тарифной смете принята средняя зар/плата ниже фактической </a:t>
                      </a:r>
                      <a:b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(т/с - 61108 тг/мес; факт - 487370 тг/мес)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3 666,48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5 848,44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59,51%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362,98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579,00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59,51%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4 920,10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8 003,34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62,67%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затраты, всего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85,35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224,97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163,59%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труда и техника безопасности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85,35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224,97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163,59%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фактической цены закупа, подтверждаемой счетами фактурами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9 034,91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14 655,75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62,21%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9 034,91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14 655,75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62,21%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Объемы оказываемых услуг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м</a:t>
                      </a:r>
                      <a:r>
                        <a:rPr lang="ru-RU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612,360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305,760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-50,07%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9 034,91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14 655,75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62,21%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(без НДС)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тенге/м</a:t>
                      </a:r>
                      <a:r>
                        <a:rPr lang="ru-RU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14,75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47,93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224,87%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1057" y="4653136"/>
            <a:ext cx="85954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 algn="just" eaLnBrk="1" hangingPunct="1">
              <a:buNone/>
            </a:pP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программа в рамках тарифа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отвода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сточных вод </a:t>
            </a:r>
            <a:r>
              <a:rPr lang="ru-RU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2024 год не утверждалась.</a:t>
            </a:r>
          </a:p>
          <a:p>
            <a:pPr marL="0" indent="361950" algn="just" eaLnBrk="1" hangingPunct="1">
              <a:buNone/>
            </a:pP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За отработанный период в 2024 году показатели качества и эффективности выполнены: внеплановых прерываний оказания услуги не было, обращений потребителей по вопросам качества предоставленных услуг не поступало</a:t>
            </a:r>
          </a:p>
        </p:txBody>
      </p:sp>
    </p:spTree>
    <p:extLst>
      <p:ext uri="{BB962C8B-B14F-4D97-AF65-F5344CB8AC3E}">
        <p14:creationId xmlns:p14="http://schemas.microsoft.com/office/powerpoint/2010/main" val="19417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29773</TotalTime>
  <Words>3052</Words>
  <Application>Microsoft Office PowerPoint</Application>
  <PresentationFormat>Экран (4:3)</PresentationFormat>
  <Paragraphs>926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Wingdings 2</vt:lpstr>
      <vt:lpstr>Тема Office</vt:lpstr>
      <vt:lpstr>\\10.24.57.50\обменник пэо 2\!!! ТАРИФНАЯ ГРУППА\обменник ГТИ\ДКРЕМ\ОТЧЕТЫ 2024\1 ПОЛУГОДИЕ 2024г\Презентации к отчету-1 полуг-2024г\отчет БТЭЦ-к презентации-1 полуг 2024г.xlsx!исп.ИП!R3C1:R10C9</vt:lpstr>
      <vt:lpstr>\\10.24.57.50\обменник пэо 2\!!! ТАРИФНАЯ ГРУППА\обменник ГТИ\ДКРЕМ\ОТЧЕТЫ 2024\1 ПОЛУГОДИЕ 2024г\Презентации к отчету-1 полуг-2024г\отчет БТЭЦ-к презентации-1 полуг 2024г.xlsx!показ.кач2024!R10C1:R19C7</vt:lpstr>
      <vt:lpstr>\\10.24.57.50\обменник пэо 2\!!! ТАРИФНАЯ ГРУППА\обменник ГТИ\ДКРЕМ\ОТЧЕТЫ 2024\1 ПОЛУГОДИЕ 2024г\Презентации к отчету-1 полуг-2024г\отчет БТЭЦ-к презентации-1 полуг 2024г.xlsx!Персп.деят-2024-28!R1C1:R7C8</vt:lpstr>
      <vt:lpstr>Презентация PowerPoint</vt:lpstr>
      <vt:lpstr>Общая информация о Балхашской ТЭЦ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по отводу сточных вод за 1 полугодие 2024 года БТЭЦ ТОО "Kazakhmys Energy"(Казахмыс Энерджи)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Маргулан Абаханов</cp:lastModifiedBy>
  <cp:revision>1246</cp:revision>
  <cp:lastPrinted>2022-04-25T04:56:39Z</cp:lastPrinted>
  <dcterms:created xsi:type="dcterms:W3CDTF">2009-10-06T11:47:54Z</dcterms:created>
  <dcterms:modified xsi:type="dcterms:W3CDTF">2024-07-22T09:59:23Z</dcterms:modified>
</cp:coreProperties>
</file>