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60" r:id="rId1"/>
  </p:sldMasterIdLst>
  <p:notesMasterIdLst>
    <p:notesMasterId r:id="rId13"/>
  </p:notesMasterIdLst>
  <p:handoutMasterIdLst>
    <p:handoutMasterId r:id="rId14"/>
  </p:handoutMasterIdLst>
  <p:sldIdLst>
    <p:sldId id="371" r:id="rId2"/>
    <p:sldId id="410" r:id="rId3"/>
    <p:sldId id="395" r:id="rId4"/>
    <p:sldId id="388" r:id="rId5"/>
    <p:sldId id="413" r:id="rId6"/>
    <p:sldId id="406" r:id="rId7"/>
    <p:sldId id="415" r:id="rId8"/>
    <p:sldId id="421" r:id="rId9"/>
    <p:sldId id="417" r:id="rId10"/>
    <p:sldId id="416" r:id="rId11"/>
    <p:sldId id="38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FF"/>
    <a:srgbClr val="0099CC"/>
    <a:srgbClr val="A0BBDC"/>
    <a:srgbClr val="009900"/>
    <a:srgbClr val="00FFFF"/>
    <a:srgbClr val="0000FF"/>
    <a:srgbClr val="FF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 autoAdjust="0"/>
  </p:normalViewPr>
  <p:slideViewPr>
    <p:cSldViewPr>
      <p:cViewPr>
        <p:scale>
          <a:sx n="121" d="100"/>
          <a:sy n="121" d="100"/>
        </p:scale>
        <p:origin x="-12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3\&#1055;&#1088;&#1077;&#1079;&#1077;&#1085;&#1090;&#1072;&#1094;&#1080;&#1080;%20&#1082;%20&#1086;&#1090;&#1095;&#1077;&#1090;&#1091;-2023\&#1086;&#1090;&#1095;&#1077;&#1090;%20&#1046;&#1058;&#1069;&#1062;-2023-&#1082;%20&#1087;&#1088;&#1077;&#1079;&#1077;&#1085;&#1090;&#1072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55428368806065"/>
          <c:y val="0.43452280695128931"/>
          <c:w val="0.55150954359966931"/>
          <c:h val="0.52731584810891441"/>
        </c:manualLayout>
      </c:layout>
      <c:pie3DChart>
        <c:varyColors val="1"/>
        <c:ser>
          <c:idx val="0"/>
          <c:order val="0"/>
          <c:tx>
            <c:strRef>
              <c:f>'[отчет ЖТЭЦ-2023-к презентации.xlsx]объем производства'!$D$3</c:f>
              <c:strCache>
                <c:ptCount val="1"/>
                <c:pt idx="0">
                  <c:v>утверждено в тс</c:v>
                </c:pt>
              </c:strCache>
            </c:strRef>
          </c:tx>
          <c:explosion val="12"/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213-42BF-8FE5-47822B39A738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213-42BF-8FE5-47822B39A738}"/>
              </c:ext>
            </c:extLst>
          </c:dPt>
          <c:dLbls>
            <c:dLbl>
              <c:idx val="0"/>
              <c:layout>
                <c:manualLayout>
                  <c:x val="-4.2636932912315448E-3"/>
                  <c:y val="1.2732238978602251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213-42BF-8FE5-47822B39A738}"/>
                </c:ext>
              </c:extLst>
            </c:dLbl>
            <c:dLbl>
              <c:idx val="1"/>
              <c:layout>
                <c:manualLayout>
                  <c:x val="-6.5395084143391327E-3"/>
                  <c:y val="0.14267458602228517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213-42BF-8FE5-47822B39A738}"/>
                </c:ext>
              </c:extLst>
            </c:dLbl>
            <c:dLbl>
              <c:idx val="2"/>
              <c:layout>
                <c:manualLayout>
                  <c:x val="9.8861576285854593E-3"/>
                  <c:y val="-0.1060209852090847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5105227742513432E-2"/>
                  <c:y val="-6.6234975627243092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213-42BF-8FE5-47822B39A738}"/>
                </c:ext>
              </c:extLst>
            </c:dLbl>
            <c:dLbl>
              <c:idx val="4"/>
              <c:layout>
                <c:manualLayout>
                  <c:x val="0.15912803808225226"/>
                  <c:y val="-2.292994090575072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13-42BF-8FE5-47822B39A7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1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'[отчет ЖТЭЦ-2023-к презентации.xlsx]объем производства'!$B$4:$C$7</c:f>
              <c:multiLvlStrCache>
                <c:ptCount val="4"/>
                <c:lvl>
                  <c:pt idx="0">
                    <c:v>Гкал</c:v>
                  </c:pt>
                  <c:pt idx="1">
                    <c:v>Гкал</c:v>
                  </c:pt>
                  <c:pt idx="2">
                    <c:v>Гкал</c:v>
                  </c:pt>
                  <c:pt idx="3">
                    <c:v>Гкал</c:v>
                  </c:pt>
                </c:lvl>
                <c:lvl>
                  <c:pt idx="0">
                    <c:v>Акционерное общество Предприятие тепловодоснабжения</c:v>
                  </c:pt>
                  <c:pt idx="1">
                    <c:v>ТОО KAZAKHMYS SMELTING (КАЗАХМЫС СМЭЛТИНГ)</c:v>
                  </c:pt>
                  <c:pt idx="2">
                    <c:v>Филиал ТОО "Корпорация Казахмыс"- ПО "ЖЦМ"</c:v>
                  </c:pt>
                  <c:pt idx="3">
                    <c:v>Прочие потребители</c:v>
                  </c:pt>
                </c:lvl>
              </c:multiLvlStrCache>
            </c:multiLvlStrRef>
          </c:cat>
          <c:val>
            <c:numRef>
              <c:f>'[отчет ЖТЭЦ-2023-к презентации.xlsx]объем производства'!$D$4:$D$7</c:f>
              <c:numCache>
                <c:formatCode>_-* #,##0.00_р_._-;\-* #,##0.00_р_._-;_-* "-"??_р_._-;_-@_-</c:formatCode>
                <c:ptCount val="4"/>
                <c:pt idx="0">
                  <c:v>707305</c:v>
                </c:pt>
                <c:pt idx="1">
                  <c:v>203838.55</c:v>
                </c:pt>
                <c:pt idx="2">
                  <c:v>209685.86</c:v>
                </c:pt>
                <c:pt idx="3">
                  <c:v>8767.18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213-42BF-8FE5-47822B39A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449871102059356"/>
          <c:y val="0.41623656881625598"/>
          <c:w val="0.56730616861786032"/>
          <c:h val="0.54103057900325768"/>
        </c:manualLayout>
      </c:layout>
      <c:pie3DChart>
        <c:varyColors val="1"/>
        <c:ser>
          <c:idx val="0"/>
          <c:order val="0"/>
          <c:tx>
            <c:strRef>
              <c:f>'[отчет ЖТЭЦ-2023-к презентации.xlsx]объем производства'!$E$3</c:f>
              <c:strCache>
                <c:ptCount val="1"/>
                <c:pt idx="0">
                  <c:v>факт 2023</c:v>
                </c:pt>
              </c:strCache>
            </c:strRef>
          </c:tx>
          <c:explosion val="12"/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213-42BF-8FE5-47822B39A738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213-42BF-8FE5-47822B39A738}"/>
              </c:ext>
            </c:extLst>
          </c:dPt>
          <c:dLbls>
            <c:dLbl>
              <c:idx val="0"/>
              <c:layout>
                <c:manualLayout>
                  <c:x val="-4.2636932912315448E-3"/>
                  <c:y val="1.2732238978602251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5395084143391327E-3"/>
                  <c:y val="0.14267458602228517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8861576285854593E-3"/>
                  <c:y val="-0.1060209852090847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5105227742513432E-2"/>
                  <c:y val="-6.6234975627243092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5912803808225226"/>
                  <c:y val="-2.292994090575072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13-42BF-8FE5-47822B39A7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1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'[отчет ЖТЭЦ-2023-к презентации.xlsx]объем производства'!$B$4:$C$7</c:f>
              <c:multiLvlStrCache>
                <c:ptCount val="4"/>
                <c:lvl>
                  <c:pt idx="0">
                    <c:v>Гкал</c:v>
                  </c:pt>
                  <c:pt idx="1">
                    <c:v>Гкал</c:v>
                  </c:pt>
                  <c:pt idx="2">
                    <c:v>Гкал</c:v>
                  </c:pt>
                  <c:pt idx="3">
                    <c:v>Гкал</c:v>
                  </c:pt>
                </c:lvl>
                <c:lvl>
                  <c:pt idx="0">
                    <c:v>Акционерное общество Предприятие тепловодоснабжения</c:v>
                  </c:pt>
                  <c:pt idx="1">
                    <c:v>ТОО KAZAKHMYS SMELTING (КАЗАХМЫС СМЭЛТИНГ)</c:v>
                  </c:pt>
                  <c:pt idx="2">
                    <c:v>Филиал ТОО "Корпорация Казахмыс"- ПО "ЖЦМ"</c:v>
                  </c:pt>
                  <c:pt idx="3">
                    <c:v>Прочие потребители</c:v>
                  </c:pt>
                </c:lvl>
              </c:multiLvlStrCache>
            </c:multiLvlStrRef>
          </c:cat>
          <c:val>
            <c:numRef>
              <c:f>'[отчет ЖТЭЦ-2023-к презентации.xlsx]объем производства'!$E$4:$E$7</c:f>
              <c:numCache>
                <c:formatCode>_-* #,##0.00_р_._-;\-* #,##0.00_р_._-;_-* "-"??_р_._-;_-@_-</c:formatCode>
                <c:ptCount val="4"/>
                <c:pt idx="0">
                  <c:v>668138.69999999995</c:v>
                </c:pt>
                <c:pt idx="1">
                  <c:v>177940.96099999998</c:v>
                </c:pt>
                <c:pt idx="2">
                  <c:v>194904.35199999993</c:v>
                </c:pt>
                <c:pt idx="3">
                  <c:v>9117.9870000001392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213-42BF-8FE5-47822B39A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3D0B9D4B-2205-4FE9-94D0-E4E0075D7127}" type="datetimeFigureOut">
              <a:rPr lang="ru-RU"/>
              <a:pPr>
                <a:defRPr/>
              </a:pPr>
              <a:t>23.04.2024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70BE25B5-424D-41E1-A7DB-0284C72350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418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5039D8A6-88A6-499B-AB1C-5EFA78FD009B}" type="datetimeFigureOut">
              <a:rPr lang="ru-RU"/>
              <a:pPr>
                <a:defRPr/>
              </a:pPr>
              <a:t>23.04.2024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EC42A078-58FA-49CA-ADEC-FFEB70DE43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633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8FF0-7D5D-4F96-A354-0A82027EA78C}" type="datetime1">
              <a:rPr lang="ru-RU" smtClean="0"/>
              <a:t>23.04.2024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BD29-0C1D-4450-A7A9-0C36710160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9B93-B2A3-4FA2-8295-C6D33657FD46}" type="datetime1">
              <a:rPr lang="ru-RU" smtClean="0"/>
              <a:t>23.04.2024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229CF-6530-485B-814D-B7DCE8BFDA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6391C-3EC0-42BA-8762-8DCD83C444F5}" type="datetime1">
              <a:rPr lang="ru-RU" smtClean="0"/>
              <a:t>23.04.2024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4726E-AC62-4BC5-921D-5AC0AFFDB9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4B019-BE88-4DE7-88B1-146FA8A87B45}" type="datetime1">
              <a:rPr lang="ru-RU" smtClean="0"/>
              <a:t>23.04.2024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4AC3-39E6-42E9-BD70-02680C6436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7E2B0-C58A-43E9-B0AF-50391274540F}" type="datetime1">
              <a:rPr lang="ru-RU" smtClean="0"/>
              <a:t>23.04.2024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CCBE-16C4-4B51-B281-71657A5474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15867-30DF-4177-81B2-82AA3638F920}" type="datetime1">
              <a:rPr lang="ru-RU" smtClean="0"/>
              <a:t>23.04.2024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1CE63-0D1A-4486-B681-497CAB10ED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EF6AF-1C0B-45D2-ADE5-7FC060350D0E}" type="datetime1">
              <a:rPr lang="ru-RU" smtClean="0"/>
              <a:t>23.04.2024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7385D-F272-4D19-8678-E64DE9DED8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17BB-5F85-4403-AE65-DD773A7846BA}" type="datetime1">
              <a:rPr lang="ru-RU" smtClean="0"/>
              <a:t>23.04.2024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8280-DCB8-4FEE-9EB2-A7EBD2D669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448B1-C966-440F-B80E-2D4F6F64597F}" type="datetime1">
              <a:rPr lang="ru-RU" smtClean="0"/>
              <a:t>23.04.2024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58271-3410-4FF2-8B39-B7DDD0B49B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BB456-0816-48A7-8DBB-BC102DF5CBE1}" type="datetime1">
              <a:rPr lang="ru-RU" smtClean="0"/>
              <a:t>23.04.2024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869EC-79D9-4B6B-9A1F-D9939C3ECD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76F8-FBC0-4EB9-8B9D-9CBF8E66828B}" type="datetime1">
              <a:rPr lang="ru-RU" smtClean="0"/>
              <a:t>23.04.2024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F290-6BFC-43D8-859E-3B3E9DA418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DF8711-101B-45F4-B91A-E1E3D7E1E168}" type="datetime1">
              <a:rPr lang="ru-RU" smtClean="0"/>
              <a:t>23.04.2024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01B220-3FE1-4A86-A4D3-1010817D5A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1" r:id="rId1"/>
    <p:sldLayoutId id="2147484662" r:id="rId2"/>
    <p:sldLayoutId id="2147484663" r:id="rId3"/>
    <p:sldLayoutId id="2147484664" r:id="rId4"/>
    <p:sldLayoutId id="2147484665" r:id="rId5"/>
    <p:sldLayoutId id="2147484666" r:id="rId6"/>
    <p:sldLayoutId id="2147484667" r:id="rId7"/>
    <p:sldLayoutId id="2147484668" r:id="rId8"/>
    <p:sldLayoutId id="2147484669" r:id="rId9"/>
    <p:sldLayoutId id="2147484670" r:id="rId10"/>
    <p:sldLayoutId id="2147484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3\&#1055;&#1088;&#1077;&#1079;&#1077;&#1085;&#1090;&#1072;&#1094;&#1080;&#1080;%20&#1082;%20&#1086;&#1090;&#1095;&#1077;&#1090;&#1091;-2023\&#1086;&#1090;&#1095;&#1077;&#1090;%20&#1046;&#1058;&#1069;&#1062;-2023-&#1082;%20&#1087;&#1088;&#1077;&#1079;&#1077;&#1085;&#1090;&#1072;&#1094;&#1080;&#1080;.xlsx!&#1090;&#1101;%20&#1046;&#1058;&#1069;&#1062;!R4C1:R24C7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4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3\&#1055;&#1088;&#1077;&#1079;&#1077;&#1085;&#1090;&#1072;&#1094;&#1080;&#1080;%20&#1082;%20&#1086;&#1090;&#1095;&#1077;&#1090;&#1091;-2023\&#1086;&#1090;&#1095;&#1077;&#1090;%20&#1046;&#1058;&#1069;&#1062;-2023-&#1082;%20&#1087;&#1088;&#1077;&#1079;&#1077;&#1085;&#1090;&#1072;&#1094;&#1080;&#1080;.xlsx!&#1086;&#1073;&#1098;&#1077;&#1084;%20&#1087;&#1088;&#1086;&#1080;&#1079;&#1074;&#1086;&#1076;&#1089;&#1090;&#1074;&#1072;!R3C1:R8C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3\&#1055;&#1088;&#1077;&#1079;&#1077;&#1085;&#1090;&#1072;&#1094;&#1080;&#1080;%20&#1082;%20&#1086;&#1090;&#1095;&#1077;&#1090;&#1091;-2023\&#1086;&#1090;&#1095;&#1077;&#1090;%20&#1046;&#1058;&#1069;&#1062;-2023-&#1082;%20&#1087;&#1088;&#1077;&#1079;&#1077;&#1085;&#1090;&#1072;&#1094;&#1080;&#1080;.xlsx!&#1058;&#1057;%20&#1046;&#1058;&#1069;&#1062;-2023%20(&#1087;&#1077;&#1095;&#1072;&#1090;&#1100;)!R15C2:R39C1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3\&#1055;&#1088;&#1077;&#1079;&#1077;&#1085;&#1090;&#1072;&#1094;&#1080;&#1080;%20&#1082;%20&#1086;&#1090;&#1095;&#1077;&#1090;&#1091;-2023\&#1086;&#1090;&#1095;&#1077;&#1090;%20&#1046;&#1058;&#1069;&#1062;-2023-&#1082;%20&#1087;&#1088;&#1077;&#1079;&#1077;&#1085;&#1090;&#1072;&#1094;&#1080;&#1080;.xlsx!&#1058;&#1057;%20&#1046;&#1058;&#1069;&#1062;-2023%20(&#1087;&#1077;&#1095;&#1072;&#1090;&#1100;)!R40C2:R63C1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3\&#1055;&#1088;&#1077;&#1079;&#1077;&#1085;&#1090;&#1072;&#1094;&#1080;&#1080;%20&#1082;%20&#1086;&#1090;&#1095;&#1077;&#1090;&#1091;-2023\&#1086;&#1090;&#1095;&#1077;&#1090;%20&#1046;&#1058;&#1069;&#1062;-2023-&#1082;%20&#1087;&#1088;&#1077;&#1079;&#1077;&#1085;&#1090;&#1072;&#1094;&#1080;&#1080;.xlsx!&#1058;&#1057;%20&#1046;&#1058;&#1069;&#1062;-2023%20(&#1087;&#1077;&#1095;&#1072;&#1090;&#1100;)!R64C2:R89C1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3\&#1055;&#1088;&#1077;&#1079;&#1077;&#1085;&#1090;&#1072;&#1094;&#1080;&#1080;%20&#1082;%20&#1086;&#1090;&#1095;&#1077;&#1090;&#1091;-2023\&#1086;&#1090;&#1095;&#1077;&#1090;%20&#1046;&#1058;&#1069;&#1062;-2023-&#1082;%20&#1087;&#1088;&#1077;&#1079;&#1077;&#1085;&#1090;&#1072;&#1094;&#1080;&#1080;.xlsx!&#1080;&#1087;-2023!R3C2:R7C1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3\&#1055;&#1088;&#1077;&#1079;&#1077;&#1085;&#1090;&#1072;&#1094;&#1080;&#1080;%20&#1082;%20&#1086;&#1090;&#1095;&#1077;&#1090;&#1091;-2023\&#1086;&#1090;&#1095;&#1077;&#1090;%20&#1046;&#1058;&#1069;&#1062;-2023-&#1082;%20&#1087;&#1088;&#1077;&#1079;&#1077;&#1085;&#1090;&#1072;&#1094;&#1080;&#1080;.xlsx!&#1087;&#1077;&#1088;&#1089;&#1087;.&#1076;&#1077;&#1103;&#1090;&#1058;&#1069;&#1062;!R1C1:R9C8" TargetMode="External"/><Relationship Id="rId5" Type="http://schemas.openxmlformats.org/officeDocument/2006/relationships/image" Target="../media/image10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3\&#1055;&#1088;&#1077;&#1079;&#1077;&#1085;&#1090;&#1072;&#1094;&#1080;&#1080;%20&#1082;%20&#1086;&#1090;&#1095;&#1077;&#1090;&#1091;-2023\&#1086;&#1090;&#1095;&#1077;&#1090;%20&#1046;&#1058;&#1069;&#1062;-2023-&#1082;%20&#1087;&#1088;&#1077;&#1079;&#1077;&#1085;&#1090;&#1072;&#1094;&#1080;&#1080;.xlsx!&#1092;&#1093;&#1076;!R4C1:R7C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setAr\Pictures\93_bi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9" y="404664"/>
            <a:ext cx="8791064" cy="59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714374" y="620688"/>
            <a:ext cx="8012113" cy="32146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600" i="1" dirty="0" err="1" smtClean="0">
                <a:latin typeface="+mn-lt"/>
                <a:cs typeface="Arial" pitchFamily="34" charset="0"/>
              </a:rPr>
              <a:t>Жезказганская</a:t>
            </a:r>
            <a:r>
              <a:rPr lang="ru-RU" sz="3600" i="1" dirty="0" smtClean="0">
                <a:latin typeface="+mn-lt"/>
                <a:cs typeface="Arial" pitchFamily="34" charset="0"/>
              </a:rPr>
              <a:t> ТЭЦ</a:t>
            </a:r>
            <a:endParaRPr lang="ru-RU" sz="3600" i="1" dirty="0"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ru-RU" sz="3600" i="1" dirty="0">
                <a:latin typeface="+mn-lt"/>
                <a:cs typeface="Arial" pitchFamily="34" charset="0"/>
              </a:rPr>
              <a:t> ТОО «</a:t>
            </a:r>
            <a:r>
              <a:rPr lang="en-US" sz="3600" i="1" dirty="0">
                <a:latin typeface="+mn-lt"/>
                <a:cs typeface="Arial" pitchFamily="34" charset="0"/>
              </a:rPr>
              <a:t>Kazakhmys Energy</a:t>
            </a:r>
            <a:r>
              <a:rPr lang="ru-RU" sz="3600" i="1" dirty="0">
                <a:latin typeface="+mn-lt"/>
                <a:cs typeface="Arial" pitchFamily="34" charset="0"/>
              </a:rPr>
              <a:t>» </a:t>
            </a:r>
            <a:r>
              <a:rPr lang="ru-RU" sz="3600" i="1" dirty="0" smtClean="0">
                <a:latin typeface="+mn-lt"/>
                <a:cs typeface="Arial" pitchFamily="34" charset="0"/>
              </a:rPr>
              <a:t>(</a:t>
            </a:r>
            <a:r>
              <a:rPr lang="ru-RU" sz="3600" i="1" dirty="0" err="1" smtClean="0">
                <a:latin typeface="+mn-lt"/>
                <a:cs typeface="Arial" pitchFamily="34" charset="0"/>
              </a:rPr>
              <a:t>Казахмыс</a:t>
            </a:r>
            <a:r>
              <a:rPr lang="ru-RU" sz="3600" i="1" dirty="0" smtClean="0">
                <a:latin typeface="+mn-lt"/>
                <a:cs typeface="Arial" pitchFamily="34" charset="0"/>
              </a:rPr>
              <a:t> </a:t>
            </a:r>
            <a:r>
              <a:rPr lang="ru-RU" sz="3600" i="1" dirty="0" err="1" smtClean="0">
                <a:latin typeface="+mn-lt"/>
                <a:cs typeface="Arial" pitchFamily="34" charset="0"/>
              </a:rPr>
              <a:t>Энерджи</a:t>
            </a:r>
            <a:r>
              <a:rPr lang="ru-RU" sz="3600" i="1" dirty="0" smtClean="0">
                <a:latin typeface="+mn-lt"/>
                <a:cs typeface="Arial" pitchFamily="34" charset="0"/>
              </a:rPr>
              <a:t>)</a:t>
            </a:r>
            <a:endParaRPr lang="ru-RU" sz="3600" i="1" dirty="0">
              <a:latin typeface="+mn-lt"/>
              <a:cs typeface="Arial" pitchFamily="34" charset="0"/>
            </a:endParaRPr>
          </a:p>
          <a:p>
            <a:pPr algn="ctr">
              <a:defRPr/>
            </a:pPr>
            <a:endParaRPr lang="ru-RU" sz="3600" i="1" dirty="0" smtClean="0"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ru-RU" sz="3600" i="1" dirty="0" smtClean="0">
                <a:latin typeface="+mn-lt"/>
                <a:cs typeface="Arial" pitchFamily="34" charset="0"/>
              </a:rPr>
              <a:t>Отчет о деятельности по предоставлению регулируемых услуг за 2023г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Информация о работе с потребителями</a:t>
            </a:r>
            <a:endParaRPr lang="ru-RU" sz="2000" b="0" i="1" dirty="0">
              <a:latin typeface="+mn-lt"/>
              <a:cs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4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76470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 algn="just"/>
            <a:r>
              <a:rPr lang="ru-RU" sz="1200" b="0" dirty="0">
                <a:latin typeface="Arial" pitchFamily="34" charset="0"/>
                <a:cs typeface="Arial" pitchFamily="34" charset="0"/>
              </a:rPr>
              <a:t>ТОО «</a:t>
            </a:r>
            <a:r>
              <a:rPr lang="en-US" sz="1200" b="0" dirty="0">
                <a:latin typeface="Arial" pitchFamily="34" charset="0"/>
                <a:cs typeface="Arial" pitchFamily="34" charset="0"/>
              </a:rPr>
              <a:t>Kazakhmys Energy» (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Казахмыс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Энерджи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) ведет постоянную работу по погашению дебиторской  задолженности, составляются соглашения и графики погашения. Также, в рамках договорных отношений составляются заявки на объем отпуска тепловой энергии, направляются уведомления о проведении сезонных включений/отключений подачи тепловой энергии и т.п.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77154"/>
              </p:ext>
            </p:extLst>
          </p:nvPr>
        </p:nvGraphicFramePr>
        <p:xfrm>
          <a:off x="395536" y="1700808"/>
          <a:ext cx="7911489" cy="452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Лист" r:id="rId4" imgW="10134745" imgH="5791303" progId="Excel.Sheet.12">
                  <p:link updateAutomatic="1"/>
                </p:oleObj>
              </mc:Choice>
              <mc:Fallback>
                <p:oleObj name="Лист" r:id="rId4" imgW="10134745" imgH="579130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700808"/>
                        <a:ext cx="7911489" cy="4520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513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User\Рабочий стол\Old Desktop\Pictures\DES_Pistures_small\BCHP_1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4763" y="0"/>
            <a:ext cx="9139237" cy="685482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9219" name="Содержимое 4"/>
          <p:cNvSpPr txBox="1">
            <a:spLocks/>
          </p:cNvSpPr>
          <p:nvPr/>
        </p:nvSpPr>
        <p:spPr bwMode="auto">
          <a:xfrm>
            <a:off x="1714500" y="1643063"/>
            <a:ext cx="58578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5400" i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Благодарим 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5400" i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A0BBDC"/>
          </a:solidFill>
        </p:spPr>
        <p:txBody>
          <a:bodyPr/>
          <a:lstStyle/>
          <a:p>
            <a:pPr algn="l" eaLnBrk="1" hangingPunct="1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i="1" dirty="0" smtClean="0">
                <a:latin typeface="+mn-lt"/>
                <a:cs typeface="Times New Roman" pitchFamily="18" charset="0"/>
              </a:rPr>
              <a:t>Общая информация о </a:t>
            </a:r>
            <a:r>
              <a:rPr lang="ru-RU" sz="2400" b="1" i="1" dirty="0" err="1" smtClean="0">
                <a:latin typeface="+mn-lt"/>
                <a:cs typeface="Times New Roman" pitchFamily="18" charset="0"/>
              </a:rPr>
              <a:t>Жезказганской</a:t>
            </a:r>
            <a:r>
              <a:rPr lang="ru-RU" sz="2400" b="1" i="1" dirty="0" smtClean="0">
                <a:latin typeface="+mn-lt"/>
                <a:cs typeface="Times New Roman" pitchFamily="18" charset="0"/>
              </a:rPr>
              <a:t> ТЭЦ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60212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	</a:t>
            </a:r>
            <a:endParaRPr lang="ru-RU" sz="1800" b="1" dirty="0" smtClean="0">
              <a:cs typeface="Times New Roman" pitchFamily="18" charset="0"/>
            </a:endParaRPr>
          </a:p>
          <a:p>
            <a:pPr indent="-7620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Жезказганская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теплоэлектроцентраль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266700" indent="-266700" eaLnBrk="1" fontAlgn="auto" hangingPunct="1">
              <a:spcAft>
                <a:spcPts val="0"/>
              </a:spcAft>
              <a:buAutoNum type="arabicPeriod"/>
              <a:defRPr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Жезказганская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ТЭЦ введена в эксплуатацию </a:t>
            </a: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1952 году,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снабжает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электроэнергией и тепловой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энергии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предприятия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ТОО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«Корпорация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Казахмыс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»,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расположенные на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Жезказганской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промплощадке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так же осуществляет отпуск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тепловой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энергии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26670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жилищно-коммунального хозяйства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г.Жезказган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2.  Установленная электрическая мощность	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-252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МВт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Располагаемая электрическая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мощность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-252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МВт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3.  Установленная тепловая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мощность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-564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Гкал/час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    Располагаемая тепловая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мощность       -490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Гкал/час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	Состав основного энергетического оборудования :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- установлено 8 котлов высокого давления  типа ТП-10 (ст.№4,5,6,7) Таганрогского котлостроительного завода,ТП-13«Б» (ст.№8,9) Таганрогского котлостроительного завода, БКЗ-220 (ст.№10,11) Барнаульского котлостроительного завода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паропроизводительностью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220т/ч.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- установлено 5 турбины высокого давления типа Т-50/60-8,8 (ст. №4), Т-42-90 (ст. №5), ПТ-50-90 (ст. № 6), ПТ-60-90 (ст. № 7), Т-50/60-8,8 (ст. №8).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В 2018 году введена в эксплуатацию турбина ст. №8 типа Т-50/60-8,8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-1"/>
            <a:ext cx="1259632" cy="548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setAr\Pictures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6000"/>
                    </a14:imgEffect>
                    <a14:imgEffect>
                      <a14:brightnessContrast bright="17000" contrast="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652" y="1772816"/>
            <a:ext cx="3974237" cy="250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B4AC3-39E6-42E9-BD70-02680C6436F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0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A0BBDC"/>
          </a:solidFill>
        </p:spPr>
        <p:txBody>
          <a:bodyPr/>
          <a:lstStyle/>
          <a:p>
            <a:pPr eaLnBrk="1" hangingPunct="1"/>
            <a:r>
              <a:rPr lang="ru-RU" sz="2400" b="1" i="1" dirty="0">
                <a:latin typeface="+mn-lt"/>
                <a:cs typeface="Times New Roman" pitchFamily="18" charset="0"/>
              </a:rPr>
              <a:t>Общая информация о </a:t>
            </a:r>
            <a:r>
              <a:rPr lang="ru-RU" sz="2400" b="1" i="1" dirty="0" err="1" smtClean="0">
                <a:latin typeface="+mn-lt"/>
                <a:cs typeface="Times New Roman" pitchFamily="18" charset="0"/>
              </a:rPr>
              <a:t>Жезказганской</a:t>
            </a:r>
            <a:r>
              <a:rPr lang="ru-RU" sz="2400" b="1" i="1" dirty="0" smtClean="0">
                <a:latin typeface="+mn-lt"/>
                <a:cs typeface="Times New Roman" pitchFamily="18" charset="0"/>
              </a:rPr>
              <a:t> </a:t>
            </a:r>
            <a:r>
              <a:rPr lang="ru-RU" sz="2400" b="1" i="1" dirty="0">
                <a:latin typeface="+mn-lt"/>
                <a:cs typeface="Times New Roman" pitchFamily="18" charset="0"/>
              </a:rPr>
              <a:t>ТЭЦ</a:t>
            </a:r>
            <a:endParaRPr lang="ru-RU" sz="2400" b="1" i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4100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68863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Жезказганская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теплоэлектроцентраль осуществляет основные виды деятельности: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         1. Производство тепловой энергии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         2. Производство электрической энергии 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Кроме того, ЖТЭЦ осуществляет иные виды деятельности, не запрещенные действующим Законодательством.</a:t>
            </a:r>
          </a:p>
          <a:p>
            <a:pPr marL="0" indent="361950" algn="just" eaLnBrk="1" hangingPunct="1">
              <a:buNone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13 декабря 2022г. ЖТЭЦ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ТОО «Kazakhmys Energy» (Казахмыс Энерджи) включена в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Республиканский раздел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Государственного регистра субъектов естественной монополии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РК по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виду деятельности: производство тепловой энергии. Приказом №216-ОД от 27.12.2022г функции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КРЕМ МНЭ РК по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осуществлению государственного регулирования и контроля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деятельности делегированы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Департаменту Комитета по области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Ұлытау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marL="0" indent="361950" algn="just" eaLnBrk="1" hangingPunct="1">
              <a:buFont typeface="Wingdings 2" pitchFamily="18" charset="2"/>
              <a:buNone/>
            </a:pPr>
            <a:endParaRPr lang="ru-RU" sz="1400" i="1" dirty="0" smtClean="0">
              <a:latin typeface="Arial" pitchFamily="34" charset="0"/>
              <a:cs typeface="Arial" pitchFamily="34" charset="0"/>
            </a:endParaRP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Приказом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ДКРЕМ по Карагандинской области № 22-ОД от 18.02.2021г. для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Жезказганской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ТЭЦ был утвержден тариф на услуги по производству тепловой энергии в размере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2840,04   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тенге/Гкал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без учёта НДС, в том числе по группам потребителей: для АО «Предприятие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тепловодоснабжения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» - 1 964,62тенге/Гкал, для прочих – 7 128,96тенге/Гкал, (тарифная смета скорректирована Приказом ДКРЕМ по Карагандинской области № 221-ОД от 17.11.2022 г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23 октября 2023 года Приказом ДКРЕМ по области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Ұлытау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был утвержден тариф на услуги по производству тепловой энергии на период с 1 декабря 2023 года по 30 ноября 2024 года, в размере - 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4404,15 тенге/Гкал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, в том числе по группам потребителей: для АО «Предприятие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тепловодоснабжения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» - 2 221,29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тенге/Гкал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без НДС; для прочих потребителей - 8 060,27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тенге/Гкал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без НДС., </a:t>
            </a:r>
            <a:endParaRPr lang="ru-RU" sz="1400" i="1" dirty="0" smtClean="0">
              <a:latin typeface="Arial" pitchFamily="34" charset="0"/>
              <a:cs typeface="Arial" pitchFamily="34" charset="0"/>
            </a:endParaRPr>
          </a:p>
          <a:p>
            <a:pPr marL="0" indent="361950" algn="ctr" eaLnBrk="1" hangingPunct="1">
              <a:buFont typeface="Wingdings 2" pitchFamily="18" charset="2"/>
              <a:buNone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Фактическая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себестоимость за 2023 год составила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: -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5 146,12 </a:t>
            </a:r>
            <a:r>
              <a:rPr lang="ru-RU" sz="1400" b="1" i="1" dirty="0" err="1">
                <a:latin typeface="Arial" pitchFamily="34" charset="0"/>
                <a:cs typeface="Arial" pitchFamily="34" charset="0"/>
              </a:rPr>
              <a:t>тг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/Гкал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361950" algn="ctr" eaLnBrk="1" hangingPunct="1">
              <a:buFont typeface="Wingdings 2" pitchFamily="18" charset="2"/>
              <a:buNone/>
            </a:pP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3" y="0"/>
            <a:ext cx="1299737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B4AC3-39E6-42E9-BD70-02680C6436F6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447675" fontAlgn="auto">
              <a:spcAft>
                <a:spcPts val="0"/>
              </a:spcAft>
              <a:defRPr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Отпуск тепловой энергии потребителям ЖТЭЦ</a:t>
            </a:r>
            <a:endParaRPr lang="ru-RU" sz="1800" b="0" i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296283"/>
              </p:ext>
            </p:extLst>
          </p:nvPr>
        </p:nvGraphicFramePr>
        <p:xfrm>
          <a:off x="333375" y="1340768"/>
          <a:ext cx="847725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Лист" r:id="rId4" imgW="8477418" imgH="1685945" progId="Excel.Sheet.12">
                  <p:link updateAutomatic="1"/>
                </p:oleObj>
              </mc:Choice>
              <mc:Fallback>
                <p:oleObj name="Лист" r:id="rId4" imgW="8477418" imgH="168594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3375" y="1340768"/>
                        <a:ext cx="8477250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773365"/>
              </p:ext>
            </p:extLst>
          </p:nvPr>
        </p:nvGraphicFramePr>
        <p:xfrm>
          <a:off x="467544" y="3140968"/>
          <a:ext cx="4248472" cy="3426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155649"/>
              </p:ext>
            </p:extLst>
          </p:nvPr>
        </p:nvGraphicFramePr>
        <p:xfrm>
          <a:off x="5004048" y="3501008"/>
          <a:ext cx="4019847" cy="277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180975" fontAlgn="auto">
              <a:spcAft>
                <a:spcPts val="0"/>
              </a:spcAft>
              <a:defRPr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Отчет по исполнению  тарифной сметы на услуги </a:t>
            </a:r>
          </a:p>
          <a:p>
            <a:pPr indent="180975" fontAlgn="auto">
              <a:spcAft>
                <a:spcPts val="0"/>
              </a:spcAft>
              <a:defRPr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производства тепловой энергии ЖТЭЦ за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2023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год</a:t>
            </a:r>
            <a:endParaRPr lang="ru-RU" sz="1600" b="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254182"/>
              </p:ext>
            </p:extLst>
          </p:nvPr>
        </p:nvGraphicFramePr>
        <p:xfrm>
          <a:off x="179512" y="899018"/>
          <a:ext cx="8856984" cy="512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Лист" r:id="rId4" imgW="15630514" imgH="9039354" progId="Excel.Sheet.12">
                  <p:link updateAutomatic="1"/>
                </p:oleObj>
              </mc:Choice>
              <mc:Fallback>
                <p:oleObj name="Лист" r:id="rId4" imgW="15630514" imgH="903935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899018"/>
                        <a:ext cx="8856984" cy="512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39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180975" fontAlgn="auto">
              <a:spcAft>
                <a:spcPts val="0"/>
              </a:spcAft>
              <a:defRPr/>
            </a:pPr>
            <a:r>
              <a:rPr lang="ru-RU" sz="1600" i="1" dirty="0" smtClean="0">
                <a:ea typeface="+mj-ea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Отчет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по исполнению  тарифной сметы на услуги </a:t>
            </a:r>
          </a:p>
          <a:p>
            <a:pPr indent="180975" fontAlgn="auto">
              <a:spcAft>
                <a:spcPts val="0"/>
              </a:spcAft>
              <a:defRPr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производства тепловой энергии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ЖТЭЦ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за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2023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год</a:t>
            </a:r>
            <a:endParaRPr lang="ru-RU" sz="1600" b="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823613"/>
              </p:ext>
            </p:extLst>
          </p:nvPr>
        </p:nvGraphicFramePr>
        <p:xfrm>
          <a:off x="242700" y="836712"/>
          <a:ext cx="8658599" cy="5752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Лист" r:id="rId4" imgW="15630514" imgH="10382224" progId="Excel.Sheet.12">
                  <p:link updateAutomatic="1"/>
                </p:oleObj>
              </mc:Choice>
              <mc:Fallback>
                <p:oleObj name="Лист" r:id="rId4" imgW="15630514" imgH="1038222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2700" y="836712"/>
                        <a:ext cx="8658599" cy="5752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53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180975" fontAlgn="auto">
              <a:spcAft>
                <a:spcPts val="0"/>
              </a:spcAft>
              <a:defRPr/>
            </a:pPr>
            <a:r>
              <a:rPr lang="ru-RU" sz="1800" i="1" dirty="0" smtClean="0">
                <a:ea typeface="+mj-ea"/>
                <a:cs typeface="Times New Roman" pitchFamily="18" charset="0"/>
              </a:rPr>
              <a:t>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Отчет по исполнению  тарифной сметы на услуги </a:t>
            </a:r>
          </a:p>
          <a:p>
            <a:pPr indent="180975" fontAlgn="auto">
              <a:spcAft>
                <a:spcPts val="0"/>
              </a:spcAft>
              <a:defRPr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производства тепловой энергии ЖТЭЦ за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2023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год</a:t>
            </a:r>
            <a:endParaRPr lang="ru-RU" sz="1600" b="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574394"/>
              </p:ext>
            </p:extLst>
          </p:nvPr>
        </p:nvGraphicFramePr>
        <p:xfrm>
          <a:off x="323528" y="908720"/>
          <a:ext cx="8739916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Лист" r:id="rId4" imgW="15630514" imgH="8886786" progId="Excel.Sheet.12">
                  <p:link updateAutomatic="1"/>
                </p:oleObj>
              </mc:Choice>
              <mc:Fallback>
                <p:oleObj name="Лист" r:id="rId4" imgW="15630514" imgH="888678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908720"/>
                        <a:ext cx="8739916" cy="4968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80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36512" y="0"/>
            <a:ext cx="9180512" cy="1124744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i="1" dirty="0" smtClean="0">
                <a:latin typeface="+mn-lt"/>
                <a:cs typeface="Times New Roman" pitchFamily="18" charset="0"/>
              </a:rPr>
              <a:t>Информация об исполнении утвержденной инвестиционной </a:t>
            </a:r>
            <a:r>
              <a:rPr lang="ru-RU" sz="1600" i="1" dirty="0" smtClean="0">
                <a:latin typeface="+mn-lt"/>
                <a:cs typeface="Times New Roman" pitchFamily="18" charset="0"/>
              </a:rPr>
              <a:t> программы,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i="1" dirty="0" smtClean="0">
                <a:latin typeface="+mn-lt"/>
                <a:cs typeface="Times New Roman" pitchFamily="18" charset="0"/>
              </a:rPr>
              <a:t>о </a:t>
            </a:r>
            <a:r>
              <a:rPr lang="ru-RU" sz="1600" i="1" dirty="0">
                <a:latin typeface="+mn-lt"/>
                <a:cs typeface="Times New Roman" pitchFamily="18" charset="0"/>
              </a:rPr>
              <a:t>соблюдении показателей качества и надежности регулируемых услуг и </a:t>
            </a:r>
            <a:endParaRPr lang="ru-RU" sz="1600" i="1" dirty="0" smtClean="0">
              <a:latin typeface="+mn-lt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i="1" dirty="0" smtClean="0">
                <a:latin typeface="+mn-lt"/>
                <a:cs typeface="Times New Roman" pitchFamily="18" charset="0"/>
              </a:rPr>
              <a:t>достижении </a:t>
            </a:r>
            <a:r>
              <a:rPr lang="ru-RU" sz="1600" i="1" dirty="0">
                <a:latin typeface="+mn-lt"/>
                <a:cs typeface="Times New Roman" pitchFamily="18" charset="0"/>
              </a:rPr>
              <a:t>показателей эффективности </a:t>
            </a:r>
            <a:r>
              <a:rPr lang="ru-RU" sz="1600" i="1" dirty="0" smtClean="0">
                <a:latin typeface="+mn-lt"/>
                <a:cs typeface="Times New Roman" pitchFamily="18" charset="0"/>
              </a:rPr>
              <a:t>деятельности по производству </a:t>
            </a:r>
            <a:endParaRPr lang="ru-RU" sz="1600" i="1" dirty="0" smtClean="0">
              <a:latin typeface="+mn-lt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600" i="1" dirty="0" smtClean="0">
                <a:latin typeface="+mn-lt"/>
                <a:cs typeface="Times New Roman" pitchFamily="18" charset="0"/>
              </a:rPr>
              <a:t>тепловой </a:t>
            </a:r>
            <a:r>
              <a:rPr lang="ru-RU" sz="1600" i="1" dirty="0" smtClean="0">
                <a:latin typeface="+mn-lt"/>
                <a:cs typeface="Times New Roman" pitchFamily="18" charset="0"/>
              </a:rPr>
              <a:t>энергии Жезказганской ТЭЦ за 2023 год</a:t>
            </a:r>
            <a:endParaRPr lang="ru-RU" sz="1600" b="0" i="1" dirty="0">
              <a:latin typeface="+mn-lt"/>
              <a:cs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4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8033" y="1268760"/>
            <a:ext cx="865348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Действующая Инвестиционная программа по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Жезгазганской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ТЭЦ ТОО «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Kazakhmys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Energy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» (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Казахмыс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Энерджи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) утверждена Совместным приказом «Об утверждении инвестиционной программы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Жезказганской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ТЭЦ товарищества с ограниченной ответственностью «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Kazakhmys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Energy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» (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Казахмыс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Энерджи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) на услуги по производству тепловой энергии на 2023-2027 годы» Министерства энергетики Республики Казахстан от 12 октября 2023 года № 364 и Департамента Комитета по регулированию естественных монополий Министерства национальной экономики Республики Казахстан по области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Ұлытау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от 25 сентября 2023 года № 58-ОД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1200" b="0" dirty="0">
                <a:latin typeface="Arial" pitchFamily="34" charset="0"/>
                <a:cs typeface="Arial" pitchFamily="34" charset="0"/>
              </a:rPr>
              <a:t>Общая сумма расходов по инвестиционным мероприятиям на 2023 год утверждена в размере 704 224,58 тыс. тенге.</a:t>
            </a:r>
          </a:p>
          <a:p>
            <a:pPr algn="just"/>
            <a:r>
              <a:rPr lang="ru-RU" sz="1200" b="0" dirty="0">
                <a:latin typeface="Arial" pitchFamily="34" charset="0"/>
                <a:cs typeface="Arial" pitchFamily="34" charset="0"/>
              </a:rPr>
              <a:t>Инвестиционная программа предполагает реализацию мероприятий по Капитальному ремонту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котлоагрегата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ст. №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в 2023 году.</a:t>
            </a:r>
            <a:endParaRPr lang="ru-RU" sz="1200" b="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653136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1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5801" y="5229200"/>
            <a:ext cx="85327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0" dirty="0" smtClean="0">
                <a:latin typeface="Arial" pitchFamily="34" charset="0"/>
                <a:cs typeface="Arial" pitchFamily="34" charset="0"/>
              </a:rPr>
              <a:t>	Мероприятия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утвержденной инвестиционной  программы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2023года направлены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на обновление основных средств предприятия, повышения его эффективности регулируемых услуг в сфере производства тепловой энергией.</a:t>
            </a:r>
          </a:p>
          <a:p>
            <a:pPr algn="just"/>
            <a:r>
              <a:rPr lang="ru-RU" sz="1200" b="0" dirty="0" smtClean="0">
                <a:latin typeface="Arial" pitchFamily="34" charset="0"/>
                <a:cs typeface="Arial" pitchFamily="34" charset="0"/>
              </a:rPr>
              <a:t>	Таким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образом,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указанные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в принятой инвестиционной программе на 2023-2027 годы инвестиционные мероприятия (проекты), в целом, соответствуют целям модернизации и Предприятия и повышения качества оказываемых услуг, увеличения рынков сбыта Предприятия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1200" b="0" dirty="0">
                <a:latin typeface="Arial" pitchFamily="34" charset="0"/>
                <a:cs typeface="Arial" pitchFamily="34" charset="0"/>
              </a:rPr>
              <a:t>Превышение затрат в сумме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20,17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млн.тенге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 профинансировано за счет доходов от иной деятельности</a:t>
            </a:r>
            <a:endParaRPr lang="ru-RU" sz="12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015808"/>
              </p:ext>
            </p:extLst>
          </p:nvPr>
        </p:nvGraphicFramePr>
        <p:xfrm>
          <a:off x="899592" y="3068960"/>
          <a:ext cx="7514922" cy="2030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Лист" r:id="rId4" imgW="8039086" imgH="2171739" progId="Excel.Sheet.12">
                  <p:link updateAutomatic="1"/>
                </p:oleObj>
              </mc:Choice>
              <mc:Fallback>
                <p:oleObj name="Лист" r:id="rId4" imgW="8039086" imgH="217173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9592" y="3068960"/>
                        <a:ext cx="7514922" cy="20300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378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Информация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об основных финансовых показателях за 2023 год и перспективах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деятельности ЖТЭЦ</a:t>
            </a:r>
            <a:endParaRPr lang="ru-RU" sz="1600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129429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По результатам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финансово-хозяйственной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деятельности Жезказганской ТЭЦ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ТОО «Kazakhmys Energy» (Казахмыс Энерджи)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производству тепловой энергии за 2023 год сложился убыток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сумме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- 2180,35 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млн.тенге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, по причине убыточного тарифа на производство тепловой энергии (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утвержденный в среднем за год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–  2 972,99 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тг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/Гкал, факт за 2023 год – 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146,12 </a:t>
            </a:r>
            <a:r>
              <a:rPr lang="ru-RU" sz="1200" b="0" dirty="0" err="1">
                <a:latin typeface="Arial" pitchFamily="34" charset="0"/>
                <a:cs typeface="Arial" pitchFamily="34" charset="0"/>
              </a:rPr>
              <a:t>тг</a:t>
            </a:r>
            <a:r>
              <a:rPr lang="ru-RU" sz="1200" b="0" dirty="0">
                <a:latin typeface="Arial" pitchFamily="34" charset="0"/>
                <a:cs typeface="Arial" pitchFamily="34" charset="0"/>
              </a:rPr>
              <a:t>/Гкал)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33257" y="823323"/>
            <a:ext cx="78818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Информация об основных финансовых показателях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Жезказганской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ТЭЦ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 2023г.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833757"/>
              </p:ext>
            </p:extLst>
          </p:nvPr>
        </p:nvGraphicFramePr>
        <p:xfrm>
          <a:off x="971600" y="2060848"/>
          <a:ext cx="7128792" cy="999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Лист" r:id="rId4" imgW="7677143" imgH="1076312" progId="Excel.Sheet.12">
                  <p:link updateAutomatic="1"/>
                </p:oleObj>
              </mc:Choice>
              <mc:Fallback>
                <p:oleObj name="Лист" r:id="rId4" imgW="7677143" imgH="107631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1600" y="2060848"/>
                        <a:ext cx="7128792" cy="9994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7123" y="3182029"/>
            <a:ext cx="6174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Перспективы деятельности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Жезказганской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ТЭЦ на 2024-2028гг:</a:t>
            </a: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388223"/>
              </p:ext>
            </p:extLst>
          </p:nvPr>
        </p:nvGraphicFramePr>
        <p:xfrm>
          <a:off x="669749" y="3507567"/>
          <a:ext cx="7715222" cy="3017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name="Лист" r:id="rId6" imgW="11763314" imgH="4600652" progId="Excel.Sheet.12">
                  <p:link updateAutomatic="1"/>
                </p:oleObj>
              </mc:Choice>
              <mc:Fallback>
                <p:oleObj name="Лист" r:id="rId6" imgW="11763314" imgH="460065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9749" y="3507567"/>
                        <a:ext cx="7715222" cy="30177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36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27745</TotalTime>
  <Words>556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Связи</vt:lpstr>
      </vt:variant>
      <vt:variant>
        <vt:i4>8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Тема Office</vt:lpstr>
      <vt:lpstr>\\10.24.57.50\обменник пэо 2\!!! ТАРИФНАЯ ГРУППА\обменник ГТИ\ДКРЕМ\ОТЧЕТЫ 2023\Презентации к отчету-2023\отчет ЖТЭЦ-2023-к презентации.xlsx!ТС ЖТЭЦ-2023 (печать)!R15C2:R39C10</vt:lpstr>
      <vt:lpstr>\\10.24.57.50\обменник пэо 2\!!! ТАРИФНАЯ ГРУППА\обменник ГТИ\ДКРЕМ\ОТЧЕТЫ 2023\Презентации к отчету-2023\отчет ЖТЭЦ-2023-к презентации.xlsx!ТС ЖТЭЦ-2023 (печать)!R40C2:R63C10</vt:lpstr>
      <vt:lpstr>\\10.24.57.50\обменник пэо 2\!!! ТАРИФНАЯ ГРУППА\обменник ГТИ\ДКРЕМ\ОТЧЕТЫ 2023\Презентации к отчету-2023\отчет ЖТЭЦ-2023-к презентации.xlsx!ТС ЖТЭЦ-2023 (печать)!R64C2:R89C10</vt:lpstr>
      <vt:lpstr>\\10.24.57.50\обменник пэо 2\!!! ТАРИФНАЯ ГРУППА\обменник ГТИ\ДКРЕМ\ОТЧЕТЫ 2023\Презентации к отчету-2023\отчет ЖТЭЦ-2023-к презентации.xlsx!ип-2023!R3C2:R7C10</vt:lpstr>
      <vt:lpstr>\\10.24.57.50\обменник пэо 2\!!! ТАРИФНАЯ ГРУППА\обменник ГТИ\ДКРЕМ\ОТЧЕТЫ 2023\Презентации к отчету-2023\отчет ЖТЭЦ-2023-к презентации.xlsx!фхд!R4C1:R7C3</vt:lpstr>
      <vt:lpstr>\\10.24.57.50\обменник пэо 2\!!! ТАРИФНАЯ ГРУППА\обменник ГТИ\ДКРЕМ\ОТЧЕТЫ 2023\Презентации к отчету-2023\отчет ЖТЭЦ-2023-к презентации.xlsx!персп.деятТЭЦ!R1C1:R9C8</vt:lpstr>
      <vt:lpstr>\\10.24.57.50\обменник пэо 2\!!! ТАРИФНАЯ ГРУППА\обменник ГТИ\ДКРЕМ\ОТЧЕТЫ 2023\Презентации к отчету-2023\отчет ЖТЭЦ-2023-к презентации.xlsx!тэ ЖТЭЦ!R4C1:R24C7</vt:lpstr>
      <vt:lpstr>\\10.24.57.50\обменник пэо 2\!!! ТАРИФНАЯ ГРУППА\обменник ГТИ\ДКРЕМ\ОТЧЕТЫ 2023\Презентации к отчету-2023\отчет ЖТЭЦ-2023-к презентации.xlsx!объем производства!R3C1:R8C5</vt:lpstr>
      <vt:lpstr>Презентация PowerPoint</vt:lpstr>
      <vt:lpstr>            Общая информация о Жезказганской ТЭЦ</vt:lpstr>
      <vt:lpstr>Общая информация о Жезказганской ТЭЦ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ЗА 9 МЕСЯЦЕВ  ДЭС</dc:title>
  <dc:creator>Your User Name</dc:creator>
  <cp:lastModifiedBy>Оксана Подорожняк</cp:lastModifiedBy>
  <cp:revision>1210</cp:revision>
  <cp:lastPrinted>2024-04-23T09:33:54Z</cp:lastPrinted>
  <dcterms:created xsi:type="dcterms:W3CDTF">2009-10-06T11:47:54Z</dcterms:created>
  <dcterms:modified xsi:type="dcterms:W3CDTF">2024-04-25T07:08:29Z</dcterms:modified>
</cp:coreProperties>
</file>