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5"/>
  </p:notesMasterIdLst>
  <p:handoutMasterIdLst>
    <p:handoutMasterId r:id="rId16"/>
  </p:handoutMasterIdLst>
  <p:sldIdLst>
    <p:sldId id="371" r:id="rId2"/>
    <p:sldId id="410" r:id="rId3"/>
    <p:sldId id="395" r:id="rId4"/>
    <p:sldId id="388" r:id="rId5"/>
    <p:sldId id="413" r:id="rId6"/>
    <p:sldId id="421" r:id="rId7"/>
    <p:sldId id="406" r:id="rId8"/>
    <p:sldId id="424" r:id="rId9"/>
    <p:sldId id="417" r:id="rId10"/>
    <p:sldId id="418" r:id="rId11"/>
    <p:sldId id="414" r:id="rId12"/>
    <p:sldId id="416" r:id="rId13"/>
    <p:sldId id="3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26173450933473"/>
          <c:y val="0.41780926381337002"/>
          <c:w val="0.70735186370254943"/>
          <c:h val="0.56478878535598531"/>
        </c:manualLayout>
      </c:layout>
      <c:pie3DChart>
        <c:varyColors val="1"/>
        <c:ser>
          <c:idx val="0"/>
          <c:order val="0"/>
          <c:tx>
            <c:strRef>
              <c:f>'[проект тарифа БТЭЦ 2024-2028 (к презе).xlsx]Объем'!$C$36</c:f>
              <c:strCache>
                <c:ptCount val="1"/>
                <c:pt idx="0">
                  <c:v>Принято в действующей тс</c:v>
                </c:pt>
              </c:strCache>
            </c:strRef>
          </c:tx>
          <c:explosion val="25"/>
          <c:dPt>
            <c:idx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0-6718-4E13-8BD5-6820E904072D}"/>
              </c:ext>
            </c:extLst>
          </c:dPt>
          <c:dLbls>
            <c:dLbl>
              <c:idx val="0"/>
              <c:layout>
                <c:manualLayout>
                  <c:x val="3.0624263839811542E-2"/>
                  <c:y val="3.43839541547276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18-4E13-8BD5-6820E904072D}"/>
                </c:ext>
              </c:extLst>
            </c:dLbl>
            <c:dLbl>
              <c:idx val="1"/>
              <c:layout>
                <c:manualLayout>
                  <c:x val="-4.711443755042987E-2"/>
                  <c:y val="0.118433619866284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18-4E13-8BD5-6820E904072D}"/>
                </c:ext>
              </c:extLst>
            </c:dLbl>
            <c:dLbl>
              <c:idx val="2"/>
              <c:layout>
                <c:manualLayout>
                  <c:x val="-0.15783274440518258"/>
                  <c:y val="-2.67430754536771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18-4E13-8BD5-6820E904072D}"/>
                </c:ext>
              </c:extLst>
            </c:dLbl>
            <c:dLbl>
              <c:idx val="3"/>
              <c:layout>
                <c:manualLayout>
                  <c:x val="2.3557126030624265E-2"/>
                  <c:y val="-2.29226361031518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18-4E13-8BD5-6820E904072D}"/>
                </c:ext>
              </c:extLst>
            </c:dLbl>
            <c:dLbl>
              <c:idx val="4"/>
              <c:layout>
                <c:manualLayout>
                  <c:x val="0.13427561837455823"/>
                  <c:y val="3.82043935052531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18-4E13-8BD5-6820E904072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'[проект тарифа БТЭЦ 2024-2028 (к презе).xlsx]Объем'!$B$37:$B$41</c:f>
              <c:strCache>
                <c:ptCount val="5"/>
                <c:pt idx="0">
                  <c:v>ТОО "БАЛХАШ ЖЫЛУ"</c:v>
                </c:pt>
                <c:pt idx="1">
                  <c:v>ТОО КАЗАХМЫС СМЭЛТИНГ</c:v>
                </c:pt>
                <c:pt idx="2">
                  <c:v>ТОО Казахмыс Дистрибьюшн</c:v>
                </c:pt>
                <c:pt idx="3">
                  <c:v>ТОО «Корпорация Казахмыс»</c:v>
                </c:pt>
                <c:pt idx="4">
                  <c:v>Прочие потребители</c:v>
                </c:pt>
              </c:strCache>
            </c:strRef>
          </c:cat>
          <c:val>
            <c:numRef>
              <c:f>'[проект тарифа БТЭЦ 2024-2028 (к презе).xlsx]Объем'!$C$37:$C$41</c:f>
              <c:numCache>
                <c:formatCode>_-* #,##0\ _₽_-;\-* #,##0\ _₽_-;_-* "-"??\ _₽_-;_-@_-</c:formatCode>
                <c:ptCount val="5"/>
                <c:pt idx="0">
                  <c:v>584384</c:v>
                </c:pt>
                <c:pt idx="1">
                  <c:v>129790.952</c:v>
                </c:pt>
                <c:pt idx="2">
                  <c:v>27974</c:v>
                </c:pt>
                <c:pt idx="3">
                  <c:v>71929.770000000019</c:v>
                </c:pt>
                <c:pt idx="4">
                  <c:v>6016.2780000000002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18-4E13-8BD5-6820E9040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26173450933473"/>
          <c:y val="0.41780926381337002"/>
          <c:w val="0.70735186370254943"/>
          <c:h val="0.56478878535598531"/>
        </c:manualLayout>
      </c:layout>
      <c:pie3DChart>
        <c:varyColors val="1"/>
        <c:ser>
          <c:idx val="0"/>
          <c:order val="0"/>
          <c:tx>
            <c:strRef>
              <c:f>'[проект тарифа БТЭЦ 2024-2028 (к презе).xlsx]Объем'!$D$44</c:f>
              <c:strCache>
                <c:ptCount val="1"/>
                <c:pt idx="0">
                  <c:v>Факт 2023г</c:v>
                </c:pt>
              </c:strCache>
            </c:strRef>
          </c:tx>
          <c:explosion val="25"/>
          <c:dPt>
            <c:idx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0-1F53-4184-909A-F4F18CD3C4AD}"/>
              </c:ext>
            </c:extLst>
          </c:dPt>
          <c:dLbls>
            <c:dLbl>
              <c:idx val="0"/>
              <c:layout>
                <c:manualLayout>
                  <c:x val="3.0624263839811542E-2"/>
                  <c:y val="3.43839541547276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53-4184-909A-F4F18CD3C4AD}"/>
                </c:ext>
              </c:extLst>
            </c:dLbl>
            <c:dLbl>
              <c:idx val="1"/>
              <c:layout>
                <c:manualLayout>
                  <c:x val="-4.711443755042987E-2"/>
                  <c:y val="0.118433619866284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53-4184-909A-F4F18CD3C4AD}"/>
                </c:ext>
              </c:extLst>
            </c:dLbl>
            <c:dLbl>
              <c:idx val="2"/>
              <c:layout>
                <c:manualLayout>
                  <c:x val="-0.15783274440518258"/>
                  <c:y val="-2.67430754536771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53-4184-909A-F4F18CD3C4AD}"/>
                </c:ext>
              </c:extLst>
            </c:dLbl>
            <c:dLbl>
              <c:idx val="3"/>
              <c:layout>
                <c:manualLayout>
                  <c:x val="2.3557126030624265E-2"/>
                  <c:y val="-2.29226361031518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53-4184-909A-F4F18CD3C4AD}"/>
                </c:ext>
              </c:extLst>
            </c:dLbl>
            <c:dLbl>
              <c:idx val="4"/>
              <c:layout>
                <c:manualLayout>
                  <c:x val="0.13427561837455823"/>
                  <c:y val="3.82043935052531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F53-4184-909A-F4F18CD3C4A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'[проект тарифа БТЭЦ 2024-2028 (к презе).xlsx]Объем'!$B$45:$B$49</c:f>
              <c:strCache>
                <c:ptCount val="5"/>
                <c:pt idx="0">
                  <c:v>ТОО "БАЛХАШ ЖЫЛУ"</c:v>
                </c:pt>
                <c:pt idx="1">
                  <c:v>ТОО КАЗАХМЫС СМЭЛТИНГ</c:v>
                </c:pt>
                <c:pt idx="2">
                  <c:v>ТОО Казахмыс Дистрибьюшн</c:v>
                </c:pt>
                <c:pt idx="3">
                  <c:v>ТОО «Корпорация Казахмыс»</c:v>
                </c:pt>
                <c:pt idx="4">
                  <c:v>Прочие потребители</c:v>
                </c:pt>
              </c:strCache>
            </c:strRef>
          </c:cat>
          <c:val>
            <c:numRef>
              <c:f>'[проект тарифа БТЭЦ 2024-2028 (к презе).xlsx]Объем'!$D$45:$D$49</c:f>
              <c:numCache>
                <c:formatCode>_-* #,##0\ _₽_-;\-* #,##0\ _₽_-;_-* "-"??\ _₽_-;_-@_-</c:formatCode>
                <c:ptCount val="5"/>
                <c:pt idx="0">
                  <c:v>530083</c:v>
                </c:pt>
                <c:pt idx="1">
                  <c:v>116563.33</c:v>
                </c:pt>
                <c:pt idx="2">
                  <c:v>21699.57</c:v>
                </c:pt>
                <c:pt idx="3">
                  <c:v>59520.36</c:v>
                </c:pt>
                <c:pt idx="4">
                  <c:v>5055.74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53-4184-909A-F4F18CD3C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25.04.2024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25.04.2024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2A078-58FA-49CA-ADEC-FFEB70DE437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3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25.04.2024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1;&#1058;&#1069;&#1062;-2023-&#1082;%20&#1087;&#1088;&#1077;&#1079;&#1077;&#1085;&#1090;&#1072;&#1094;&#1080;&#1080;.xlsx!&#1048;&#1055;-&#1086;&#1090;&#1074;&#1086;&#1076;!R14C1:R16C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1;&#1058;&#1069;&#1062;-2023-&#1082;%20&#1087;&#1088;&#1077;&#1079;&#1077;&#1085;&#1090;&#1072;&#1094;&#1080;&#1080;.xlsx!&#1089;&#1083;&#1072;&#1081;&#1076;%20&#1060;&#1061;&#1044;!R4C1:R8C3" TargetMode="External"/><Relationship Id="rId5" Type="http://schemas.openxmlformats.org/officeDocument/2006/relationships/image" Target="../media/image12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1;&#1058;&#1069;&#1062;-2023-&#1082;%20&#1087;&#1088;&#1077;&#1079;&#1077;&#1085;&#1090;&#1072;&#1094;&#1080;&#1080;.xlsx!&#1055;&#1077;&#1088;&#1089;&#1087;.&#1076;&#1077;&#1103;&#1090;-2023!R1C1:R9C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44;&#1090;%20&#1079;&#1072;&#1076;&#1086;&#1083;&#1078;&#1077;&#1085;&#1085;&#1086;&#1089;&#1090;&#1100;%20&#1087;&#1086;%20&#1090;&#1077;&#1087;&#1083;&#1091;%20&#1085;&#1072;%2031.12.2023%20&#1075;&#1086;&#1076;.xlsx!&#1090;&#1101;%20&#1041;&#1058;&#1069;&#1062;!R4C1:R15C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4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41;&#1058;&#1069;&#1062;\2023\&#1047;&#1072;&#1103;&#1074;&#1082;&#1072;%20&#1041;&#1058;&#1069;&#1062;-2024-2028\&#1055;&#1091;&#1073;&#1083;&#1080;&#1095;&#1085;&#1099;&#1077;%20&#1089;&#1083;&#1091;&#1096;&#1072;&#1085;&#1080;&#1103;\&#1087;&#1088;&#1086;&#1077;&#1082;&#1090;%20&#1090;&#1072;&#1088;&#1080;&#1092;&#1072;%20&#1041;&#1058;&#1069;&#1062;%202024-2028%20(&#1082;%20&#1087;&#1088;&#1077;&#1079;&#1077;).xlsx!&#1054;&#1073;&#1098;&#1077;&#1084;!R44C1:R50C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1;&#1058;&#1069;&#1062;-2023-&#1082;%20&#1087;&#1088;&#1077;&#1079;&#1077;&#1085;&#1090;&#1072;&#1094;&#1080;&#1080;.xlsx!&#1090;&#1089;%20&#1041;&#1058;&#1069;&#1062;%202023!R11C2:R35C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1;&#1058;&#1069;&#1062;-2023-&#1082;%20&#1087;&#1088;&#1077;&#1079;&#1077;&#1085;&#1090;&#1072;&#1094;&#1080;&#1080;.xlsx!&#1090;&#1089;%20&#1041;&#1058;&#1069;&#1062;%202023!R36C2:R59C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1;&#1058;&#1069;&#1062;-2023-&#1082;%20&#1087;&#1088;&#1077;&#1079;&#1077;&#1085;&#1090;&#1072;&#1094;&#1080;&#1080;.xlsx!&#1090;&#1089;%20&#1041;&#1058;&#1069;&#1062;%202023!R60C2:R78C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1;&#1058;&#1069;&#1062;-2023-&#1082;%20&#1087;&#1088;&#1077;&#1079;&#1077;&#1085;&#1090;&#1072;&#1094;&#1080;&#1080;.xlsx!&#1048;&#1055;-&#1090;&#1077;&#1087;&#1083;&#1086;!R4C1:R8C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1;&#1058;&#1069;&#1062;-2023-&#1082;%20&#1087;&#1088;&#1077;&#1079;&#1077;&#1085;&#1090;&#1072;&#1094;&#1080;&#1080;.xlsx!&#1041;&#1058;&#1069;&#1062;(&#1086;&#1090;&#1074;&#1086;&#1076;)2023!R10C2:R27C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Безымянный223.bmp"/>
          <p:cNvPicPr>
            <a:picLocks noChangeAspect="1"/>
          </p:cNvPicPr>
          <p:nvPr/>
        </p:nvPicPr>
        <p:blipFill rotWithShape="1">
          <a:blip r:embed="rId2" cstate="print">
            <a:lum bright="24000" contrast="-9000"/>
          </a:blip>
          <a:srcRect l="4388" t="7975" r="4668" b="6023"/>
          <a:stretch/>
        </p:blipFill>
        <p:spPr bwMode="auto">
          <a:xfrm>
            <a:off x="110530" y="188295"/>
            <a:ext cx="8925966" cy="6337049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14374" y="620688"/>
            <a:ext cx="8012113" cy="3214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i="1" dirty="0" err="1" smtClean="0">
                <a:latin typeface="+mn-lt"/>
                <a:cs typeface="Arial" pitchFamily="34" charset="0"/>
              </a:rPr>
              <a:t>Балхашская</a:t>
            </a:r>
            <a:r>
              <a:rPr lang="ru-RU" sz="3600" i="1" dirty="0" smtClean="0">
                <a:latin typeface="+mn-lt"/>
                <a:cs typeface="Arial" pitchFamily="34" charset="0"/>
              </a:rPr>
              <a:t> ТЭЦ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 ТОО «</a:t>
            </a:r>
            <a:r>
              <a:rPr lang="en-US" sz="3600" i="1" dirty="0">
                <a:latin typeface="+mn-lt"/>
                <a:cs typeface="Arial" pitchFamily="34" charset="0"/>
              </a:rPr>
              <a:t>Kazakhmys Energy</a:t>
            </a:r>
            <a:r>
              <a:rPr lang="ru-RU" sz="3600" i="1" dirty="0">
                <a:latin typeface="+mn-lt"/>
                <a:cs typeface="Arial" pitchFamily="34" charset="0"/>
              </a:rPr>
              <a:t>» </a:t>
            </a:r>
            <a:r>
              <a:rPr lang="ru-RU" sz="3600" i="1" dirty="0" smtClean="0">
                <a:latin typeface="+mn-lt"/>
                <a:cs typeface="Arial" pitchFamily="34" charset="0"/>
              </a:rPr>
              <a:t>(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Казахмыс</a:t>
            </a:r>
            <a:r>
              <a:rPr lang="ru-RU" sz="3600" i="1" dirty="0" smtClean="0">
                <a:latin typeface="+mn-lt"/>
                <a:cs typeface="Arial" pitchFamily="34" charset="0"/>
              </a:rPr>
              <a:t> 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Энерджи</a:t>
            </a:r>
            <a:r>
              <a:rPr lang="ru-RU" sz="3600" i="1" dirty="0" smtClean="0">
                <a:latin typeface="+mn-lt"/>
                <a:cs typeface="Arial" pitchFamily="34" charset="0"/>
              </a:rPr>
              <a:t>)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ru-RU" sz="3600" i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Отчет о деятельности по предоставлению регулируемых услуг за </a:t>
            </a:r>
            <a:r>
              <a:rPr lang="ru-RU" sz="3600" i="1" dirty="0" smtClean="0">
                <a:latin typeface="+mn-lt"/>
                <a:cs typeface="Arial" pitchFamily="34" charset="0"/>
              </a:rPr>
              <a:t>2023г</a:t>
            </a:r>
            <a:endParaRPr lang="ru-RU" sz="3600" i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5012"/>
            <a:ext cx="9144000" cy="140776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исполнении утвержденной инвестиционной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программы, </a:t>
            </a:r>
            <a:r>
              <a:rPr lang="ru-RU" sz="2000" i="1" dirty="0">
                <a:latin typeface="+mn-lt"/>
                <a:cs typeface="Times New Roman" pitchFamily="18" charset="0"/>
              </a:rPr>
              <a:t>о соблюдении показателей качества и надежности регулируемых услуг и достижении показателей эффективности деятельности по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отводу сточных вод </a:t>
            </a:r>
            <a:r>
              <a:rPr lang="ru-RU" sz="2000" i="1" dirty="0">
                <a:latin typeface="+mn-lt"/>
                <a:cs typeface="Times New Roman" pitchFamily="18" charset="0"/>
              </a:rPr>
              <a:t>Балхашской ТЭЦ за 2023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год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84784"/>
            <a:ext cx="86409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Инвестиционная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ТЭЦ  ТОО «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Kazakhmys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» (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) на 2019-2023 гг.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на услуги по отводу сточных вод утверждена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совместным Приказом ДКРЕМ РК по Карагандинской области и Управления энергетики и жилищно-коммунального хозяйства Карагандинской области №218 от 04.09.2018г.</a:t>
            </a:r>
          </a:p>
          <a:p>
            <a:pPr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	Совместным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приказом  Департамента Комитета по регулированию естественных монополий МНЭ РК по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области </a:t>
            </a:r>
            <a:r>
              <a:rPr lang="kk-KZ" sz="1200" b="0" dirty="0" smtClean="0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и Управления энергетики и жилищно-коммунального хозяйства Карагандинской области №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115-ОД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от 28.12.23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утверждена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корректировка инвестиционной программы на услуги по отводу сточных вод на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2023г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93315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мероприятий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скорректированной 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инвестиционной программы в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году была выполнена в полном объеме. Отклонений фактических показателей от показателей в утвержденной инвестиционной программе – нет.</a:t>
            </a:r>
          </a:p>
          <a:p>
            <a:pPr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	Реализация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мероприятия, предусмотренного Инвестиционной программой, направлена на повышение эффективности и надежности работ производственных мощностей предприятия, задействованных при оказании Регулируемой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услуги по отводу сточных вод </a:t>
            </a:r>
            <a:r>
              <a:rPr lang="ru-RU" sz="1200" b="0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 ТЭЦ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26767"/>
              </p:ext>
            </p:extLst>
          </p:nvPr>
        </p:nvGraphicFramePr>
        <p:xfrm>
          <a:off x="353096" y="2924944"/>
          <a:ext cx="8437807" cy="187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Лист" r:id="rId4" imgW="12096801" imgH="2686089" progId="Excel.Sheet.12">
                  <p:link updateAutomatic="1"/>
                </p:oleObj>
              </mc:Choice>
              <mc:Fallback>
                <p:oleObj name="Лист" r:id="rId4" imgW="12096801" imgH="268608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096" y="2924944"/>
                        <a:ext cx="8437807" cy="187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основных финансовых показателях за 2023 год и перспективах деятельности БТЭЦ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345" y="836712"/>
            <a:ext cx="820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100" b="0" dirty="0" smtClean="0">
                <a:latin typeface="Arial" pitchFamily="34" charset="0"/>
                <a:cs typeface="Arial" pitchFamily="34" charset="0"/>
              </a:rPr>
              <a:t>По результатам финансово-хозяйственной деятельности </a:t>
            </a:r>
            <a:r>
              <a:rPr lang="ru-RU" sz="1100" b="0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 ТЭЦ ТОО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Kazakhmys Energy» (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Казахмыс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Энерджи)  по производству тепловой энергии за 2023 год сложился убыток прибыль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в сумме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-1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284, 89  </a:t>
            </a:r>
            <a:r>
              <a:rPr lang="ru-RU" sz="1100" b="0" dirty="0" err="1" smtClean="0">
                <a:latin typeface="Arial" pitchFamily="34" charset="0"/>
                <a:cs typeface="Arial" pitchFamily="34" charset="0"/>
              </a:rPr>
              <a:t>млн.тенге</a:t>
            </a:r>
            <a:endParaRPr lang="ru-RU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036" y="3290382"/>
            <a:ext cx="8416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Перспективы деятельности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ТЭЦ на 2024-2028гг: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4036" y="2538043"/>
            <a:ext cx="83529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100" b="0" dirty="0" smtClean="0">
                <a:latin typeface="Arial" pitchFamily="34" charset="0"/>
                <a:cs typeface="Arial" pitchFamily="34" charset="0"/>
              </a:rPr>
              <a:t>В декабре 2023г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рамках реализации новой тарифной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политики «Тариф в обмен на инвестиции»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ТОО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1100" b="0" dirty="0" err="1">
                <a:latin typeface="Arial" pitchFamily="34" charset="0"/>
                <a:cs typeface="Arial" pitchFamily="34" charset="0"/>
              </a:rPr>
              <a:t>Kazakhmys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 Energy» (</a:t>
            </a:r>
            <a:r>
              <a:rPr lang="ru-RU" sz="1100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)  обратилось в ДКРЕМ Министерства национальной экономики РК по области </a:t>
            </a:r>
            <a:r>
              <a:rPr lang="ru-RU" sz="1100" b="0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 с заявкой на утверждение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тарифной сметы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 и инвестиционной программы на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услуги производства тепловой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энергии на 2024-2028гг. На сегодняшний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день для </a:t>
            </a:r>
            <a:r>
              <a:rPr lang="ru-RU" sz="1100" b="0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ТЭЦ совместным приказом ДКРЕМ по </a:t>
            </a:r>
            <a:r>
              <a:rPr lang="ru-RU" sz="1100" b="0" dirty="0">
                <a:latin typeface="Arial" pitchFamily="34" charset="0"/>
                <a:cs typeface="Arial" pitchFamily="34" charset="0"/>
              </a:rPr>
              <a:t> области </a:t>
            </a:r>
            <a:r>
              <a:rPr lang="ru-RU" sz="1100" b="0" dirty="0" err="1" smtClean="0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100" b="0" dirty="0" smtClean="0">
                <a:latin typeface="Arial" pitchFamily="34" charset="0"/>
                <a:cs typeface="Arial" pitchFamily="34" charset="0"/>
              </a:rPr>
              <a:t> и Министерства энергетики РК № 22-ОД от 05.04.2024г. утверждена инвестиционная программа на 5 летний период 2024-2028гг.</a:t>
            </a:r>
            <a:endParaRPr lang="ru-RU" sz="11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19582"/>
              </p:ext>
            </p:extLst>
          </p:nvPr>
        </p:nvGraphicFramePr>
        <p:xfrm>
          <a:off x="483164" y="3721269"/>
          <a:ext cx="8254671" cy="257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Лист" r:id="rId4" imgW="10848914" imgH="3381504" progId="Excel.Sheet.12">
                  <p:link updateAutomatic="1"/>
                </p:oleObj>
              </mc:Choice>
              <mc:Fallback>
                <p:oleObj name="Лист" r:id="rId4" imgW="10848914" imgH="338150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164" y="3721269"/>
                        <a:ext cx="8254671" cy="257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93254"/>
              </p:ext>
            </p:extLst>
          </p:nvPr>
        </p:nvGraphicFramePr>
        <p:xfrm>
          <a:off x="1841179" y="1340768"/>
          <a:ext cx="5602588" cy="112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Лист" r:id="rId6" imgW="11430174" imgH="2295461" progId="Excel.Sheet.12">
                  <p:link updateAutomatic="1"/>
                </p:oleObj>
              </mc:Choice>
              <mc:Fallback>
                <p:oleObj name="Лист" r:id="rId6" imgW="11430174" imgH="22954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1179" y="1340768"/>
                        <a:ext cx="5602588" cy="112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5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873" y="908720"/>
            <a:ext cx="83529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dirty="0">
                <a:latin typeface="Arial" pitchFamily="34" charset="0"/>
                <a:cs typeface="Arial" pitchFamily="34" charset="0"/>
              </a:rPr>
              <a:t>ТОО «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Kazakhmys Energy» (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)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  <a:p>
            <a:pPr indent="447675" algn="just"/>
            <a:endParaRPr lang="ru-RU" sz="600" b="0" dirty="0" smtClean="0">
              <a:latin typeface="Arial" pitchFamily="34" charset="0"/>
              <a:cs typeface="Arial" pitchFamily="34" charset="0"/>
            </a:endParaRPr>
          </a:p>
          <a:p>
            <a:pPr indent="447675" algn="just"/>
            <a:r>
              <a:rPr lang="ru-RU" sz="1100" b="0" dirty="0">
                <a:latin typeface="Arial" pitchFamily="34" charset="0"/>
                <a:cs typeface="Arial" pitchFamily="34" charset="0"/>
              </a:rPr>
              <a:t>Дебиторская задолженность по теплоэнергии по состоянию на 31.12.2023г. </a:t>
            </a:r>
            <a:endParaRPr lang="ru-RU" sz="11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09158"/>
              </p:ext>
            </p:extLst>
          </p:nvPr>
        </p:nvGraphicFramePr>
        <p:xfrm>
          <a:off x="251520" y="1985379"/>
          <a:ext cx="8314095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Лист" r:id="rId4" imgW="10410973" imgH="5591124" progId="Excel.Sheet.12">
                  <p:link updateAutomatic="1"/>
                </p:oleObj>
              </mc:Choice>
              <mc:Fallback>
                <p:oleObj name="Лист" r:id="rId4" imgW="10410973" imgH="559112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985379"/>
                        <a:ext cx="8314095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1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A0BBDC"/>
          </a:solidFill>
        </p:spPr>
        <p:txBody>
          <a:bodyPr/>
          <a:lstStyle/>
          <a:p>
            <a:pPr algn="l" eaLnBrk="1" hangingPunct="1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ТЭЦ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60212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	</a:t>
            </a:r>
            <a:endParaRPr lang="ru-RU" sz="1800" b="1" dirty="0" smtClean="0"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cs typeface="Times New Roman" pitchFamily="18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Балхашская теплоэлектроцентраль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Введена в эксплуатацию - 1937 году,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снабжает электроэнергией предприятия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ПО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Балхашцветмет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ТОО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Смэлтинг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Балхашского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региона и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осуществляет отпуск тепла для жилищно-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коммунального хозяйства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г.Балхаш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Коунрад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2. Установленная электрическая мощность: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145 МВт,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  3. Располагаемая тепловая мощность: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383,6 Гкал/час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  4. Состав основного энергетического оборудования :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установлено 4 котла высокого давления  типа  ПК 10п-2 Подольского машиностроительного завода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паропроизводительность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- 220 т/час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установлено 2 турбины высокого давления  типа :Р-25-90/31 производства ХТГЗ (ст. № 6), ПТ-60-90/13 (ст. №7 )производства ЛМЗ и 2 турбины среднего давления типа: ПТ-30/40-2,9 (ст. №№2,3) производства ЛМЗ.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"/>
            <a:ext cx="1259632" cy="5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inaNo\Desktop\всякие документы\ПРЕЗЕНТАЦИИ\фотки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7472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0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ТЭЦ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61662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Балхашская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теплоэлектроцентраль осуществляет основные виды деятельности: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1. Производство тепловой энергии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2. Производство электрической энергии 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Кроме того, БТЭЦ оказывает регулируемые услуги по отводу  сточных вод, а также осуществляет иные виды деятельности, не запрещенные действующим Законодательством.</a:t>
            </a:r>
          </a:p>
          <a:p>
            <a:pPr marL="0" indent="361950" algn="just" eaLnBrk="1" hangingPunct="1"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13 декабря 2022г.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БТЭЦ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ТОО «Kazakhmys Energy» (Казахмыс Энерджи) включена в Республиканский раздел Государственного регистра субъектов естественной монополии РК по виду деятельности: производство тепловой энергии, отвод сточных вод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№216-ОД от 27.12.2022г функции КРЕМ МНЭ РК по осуществлению государственного регулирования и контроля деятельности делегированы Департаменту Комитета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Приказом ДКРЕМ по Карагандинской области № 227-од от 22.11.22г. для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ТЭЦ был утвержден тариф на услуги по производству тепловой энергии, с введением в действие с 01 января 2023г. в размере: 2 892,94    тенге/Гкал без учёта НДС, в том числе по группам потребителей: для ТОО «Балхаш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» - 1584,0 тенге/Гкал, для прочих – 6138,12 тенге/Гкал.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21 сентября 2023 года Приказом ДКРЕМ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53-ОД  от 21.09.2023г., в соответствии с п.601 ПФТ,  в связи с изменением  стоимости топлива, для Балхашской ТЭЦ утвержден тариф с вводом в действие с 01 октября 2023г,  в размере 3163,42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/Гкал, в том числе по группам потребителей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: -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для ТОО «Балхаш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Жылу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» - 1732,10 тенге/Гкал без НДС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; -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для прочих потребителей  - 6711,89 тенге/Гкал без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НДС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(тарифная смета скорректирована Приказом ДКРЕМ по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1300" i="1" dirty="0" err="1" smtClean="0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№ 98-ОД от 29.11.23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.). Фактическая себестоимость производства тепловой энергии за 2023г сложилась в размере –  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  4 696,16 </a:t>
            </a:r>
            <a:r>
              <a:rPr lang="ru-RU" sz="1300" b="1" i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/Гкал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3" y="0"/>
            <a:ext cx="129973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Отпуск тепловой энергии потребителям БТЭЦ</a:t>
            </a:r>
            <a:endParaRPr lang="ru-RU" sz="24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98091"/>
              </p:ext>
            </p:extLst>
          </p:nvPr>
        </p:nvGraphicFramePr>
        <p:xfrm>
          <a:off x="1028700" y="1052736"/>
          <a:ext cx="70866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Лист" r:id="rId4" imgW="7086688" imgH="1723862" progId="Excel.Sheet.12">
                  <p:link updateAutomatic="1"/>
                </p:oleObj>
              </mc:Choice>
              <mc:Fallback>
                <p:oleObj name="Лист" r:id="rId4" imgW="7086688" imgH="172386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8700" y="1052736"/>
                        <a:ext cx="708660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555593"/>
              </p:ext>
            </p:extLst>
          </p:nvPr>
        </p:nvGraphicFramePr>
        <p:xfrm>
          <a:off x="395536" y="3429000"/>
          <a:ext cx="4248472" cy="291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74842"/>
              </p:ext>
            </p:extLst>
          </p:nvPr>
        </p:nvGraphicFramePr>
        <p:xfrm>
          <a:off x="4788024" y="3356992"/>
          <a:ext cx="403244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20934"/>
              </p:ext>
            </p:extLst>
          </p:nvPr>
        </p:nvGraphicFramePr>
        <p:xfrm>
          <a:off x="260157" y="894824"/>
          <a:ext cx="8755582" cy="570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Лист" r:id="rId4" imgW="13687544" imgH="8915284" progId="Excel.Sheet.12">
                  <p:link updateAutomatic="1"/>
                </p:oleObj>
              </mc:Choice>
              <mc:Fallback>
                <p:oleObj name="Лист" r:id="rId4" imgW="13687544" imgH="89152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157" y="894824"/>
                        <a:ext cx="8755582" cy="570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9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51353"/>
              </p:ext>
            </p:extLst>
          </p:nvPr>
        </p:nvGraphicFramePr>
        <p:xfrm>
          <a:off x="395536" y="836712"/>
          <a:ext cx="8496944" cy="592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Лист" r:id="rId4" imgW="13687544" imgH="9543973" progId="Excel.Sheet.12">
                  <p:link updateAutomatic="1"/>
                </p:oleObj>
              </mc:Choice>
              <mc:Fallback>
                <p:oleObj name="Лист" r:id="rId4" imgW="13687544" imgH="954397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836712"/>
                        <a:ext cx="8496944" cy="5925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ea typeface="+mj-ea"/>
                <a:cs typeface="Times New Roman" pitchFamily="18" charset="0"/>
              </a:rPr>
              <a:t> 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БТЭЦ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419707"/>
              </p:ext>
            </p:extLst>
          </p:nvPr>
        </p:nvGraphicFramePr>
        <p:xfrm>
          <a:off x="251520" y="908720"/>
          <a:ext cx="8728636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Лист" r:id="rId4" imgW="13687544" imgH="6324767" progId="Excel.Sheet.12">
                  <p:link updateAutomatic="1"/>
                </p:oleObj>
              </mc:Choice>
              <mc:Fallback>
                <p:oleObj name="Лист" r:id="rId4" imgW="13687544" imgH="632476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908720"/>
                        <a:ext cx="8728636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5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26131"/>
            <a:ext cx="9180512" cy="1268760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i="1" dirty="0" smtClean="0">
                <a:latin typeface="+mn-lt"/>
                <a:cs typeface="Times New Roman" pitchFamily="18" charset="0"/>
              </a:rPr>
              <a:t>Информация об исполнении утвержденной инвестиционной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i="1" dirty="0" smtClean="0">
                <a:latin typeface="+mn-lt"/>
                <a:cs typeface="Times New Roman" pitchFamily="18" charset="0"/>
              </a:rPr>
              <a:t>программы, о </a:t>
            </a:r>
            <a:r>
              <a:rPr lang="ru-RU" sz="1800" i="1" dirty="0">
                <a:latin typeface="+mn-lt"/>
                <a:cs typeface="Times New Roman" pitchFamily="18" charset="0"/>
              </a:rPr>
              <a:t>соблюдении показателей качества и надежности регулируемых услуг и достижении показателей эффективности </a:t>
            </a:r>
            <a:r>
              <a:rPr lang="ru-RU" sz="1800" i="1" dirty="0" smtClean="0">
                <a:latin typeface="+mn-lt"/>
                <a:cs typeface="Times New Roman" pitchFamily="18" charset="0"/>
              </a:rPr>
              <a:t>деятельности по производству тепловой энергии Балхашской ТЭЦ за 2023 год</a:t>
            </a:r>
            <a:endParaRPr lang="ru-RU" sz="18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68760"/>
            <a:ext cx="889874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Инвестиционная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ТЭЦ  ТОО «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Kazakhmys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» (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) на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2023г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на услуги по производству тепловой энергии утверждена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совместным Приказом ДКРЕМ РК по Карагандинской области и Управления энергетики и жилищно-коммунального хозяйства Карагандинской области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№194-ОД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31.10.2022г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Совместным Приказом Департамента Комитета по регулированию естественных монополий МНЭ РК по области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от 28.12.2023г. №114-ОД и ГУ «Управление энергетики и жилищно-коммунального хозяйства» Карагандинской области от 28.12.2023 г. №5-5/3003 утверждена корректировка на услугу по производству тепловой энергии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ТЭЦ ТОО «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Kazakhmys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Energy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» (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) на 2023 год.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653136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6224"/>
              </p:ext>
            </p:extLst>
          </p:nvPr>
        </p:nvGraphicFramePr>
        <p:xfrm>
          <a:off x="349613" y="2684532"/>
          <a:ext cx="8329175" cy="227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Лист" r:id="rId4" imgW="8867771" imgH="2314575" progId="Excel.Sheet.12">
                  <p:link updateAutomatic="1"/>
                </p:oleObj>
              </mc:Choice>
              <mc:Fallback>
                <p:oleObj name="Лист" r:id="rId4" imgW="8867771" imgH="23145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613" y="2684532"/>
                        <a:ext cx="8329175" cy="2272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5956" y="5013176"/>
            <a:ext cx="8532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результате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реализации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мероприятий утвержденной инвестиционной  программы в 2023 году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были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достигнуты следующие эффекты:</a:t>
            </a:r>
          </a:p>
          <a:p>
            <a:pPr algn="just"/>
            <a:r>
              <a:rPr lang="ru-RU" sz="1200" b="0" dirty="0">
                <a:latin typeface="Arial" pitchFamily="34" charset="0"/>
                <a:cs typeface="Arial" pitchFamily="34" charset="0"/>
              </a:rPr>
              <a:t>•  надежное обеспечение потребителей тепловой и электрической энергией;</a:t>
            </a:r>
          </a:p>
          <a:p>
            <a:pPr algn="just"/>
            <a:r>
              <a:rPr lang="ru-RU" sz="1200" b="0" dirty="0">
                <a:latin typeface="Arial" pitchFamily="34" charset="0"/>
                <a:cs typeface="Arial" pitchFamily="34" charset="0"/>
              </a:rPr>
              <a:t>• обеспечение бесперебойной работы оборудования турбинного и котельного цехов за счет предотвращения различных внештатных ситуаций и аварийных случаев;</a:t>
            </a:r>
          </a:p>
          <a:p>
            <a:pPr algn="just"/>
            <a:r>
              <a:rPr lang="ru-RU" sz="1200" b="0" dirty="0">
                <a:latin typeface="Arial" pitchFamily="34" charset="0"/>
                <a:cs typeface="Arial" pitchFamily="34" charset="0"/>
              </a:rPr>
              <a:t>•  исключение наложения штрафных санкций со стороны </a:t>
            </a:r>
            <a:r>
              <a:rPr lang="ru-RU" sz="1200" b="0" dirty="0" err="1">
                <a:latin typeface="Arial" pitchFamily="34" charset="0"/>
                <a:cs typeface="Arial" pitchFamily="34" charset="0"/>
              </a:rPr>
              <a:t>энергонадзора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 в случае аварийных ситуаций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200" b="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0" dirty="0" smtClean="0">
                <a:latin typeface="Arial" pitchFamily="34" charset="0"/>
                <a:cs typeface="Arial" pitchFamily="34" charset="0"/>
              </a:rPr>
              <a:t>	Превышение затрат в сумме 24,37 </a:t>
            </a:r>
            <a:r>
              <a:rPr lang="ru-RU" sz="1200" b="0" dirty="0" err="1" smtClean="0"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 профинансировано за счет доходов от иной деятельности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 отводу сточных вод БТЭЦ за 2023 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3275" algn="just"/>
            <a:r>
              <a:rPr lang="ru-RU" sz="1200" b="0" dirty="0">
                <a:latin typeface="Arial" pitchFamily="34" charset="0"/>
                <a:cs typeface="Arial" pitchFamily="34" charset="0"/>
              </a:rPr>
              <a:t>Действующий тариф на услуги отвода сточных вод для Балхашской ТЭЦ ТОО «Kazakhmys Energy» (Казахмыс Энерджи)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№ 230-ОД от 09.09.2015 г. в размере 14,75 тенге/м3. Фактическая себестоимость по услугам отвода сточных вод за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en-US" sz="1200" b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b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г сложилась в размере - 68,28  тенге/м3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9584"/>
              </p:ext>
            </p:extLst>
          </p:nvPr>
        </p:nvGraphicFramePr>
        <p:xfrm>
          <a:off x="391280" y="1996391"/>
          <a:ext cx="8361439" cy="472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Лист" r:id="rId4" imgW="14458972" imgH="8172604" progId="Excel.Sheet.12">
                  <p:link updateAutomatic="1"/>
                </p:oleObj>
              </mc:Choice>
              <mc:Fallback>
                <p:oleObj name="Лист" r:id="rId4" imgW="14458972" imgH="817260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280" y="1996391"/>
                        <a:ext cx="8361439" cy="4725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1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25855</TotalTime>
  <Words>721</Words>
  <Application>Microsoft Office PowerPoint</Application>
  <PresentationFormat>Экран (4:3)</PresentationFormat>
  <Paragraphs>96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Wingdings 2</vt:lpstr>
      <vt:lpstr>Тема Office</vt:lpstr>
      <vt:lpstr>file:///\\10.24.57.50\обменник%20пэо%202\!!!%20ТАРИФНАЯ%20ГРУППА\обменник%20ГТИ\ДКРЕМ\БТЭЦ\2023\Заявка%20БТЭЦ-2024-2028\Публичные%20слушания\проект%20тарифа%20БТЭЦ%202024-2028%20(к%20презе).xlsx!Объем!R44C1:R50C4</vt:lpstr>
      <vt:lpstr>file:///\\10.24.57.50\обменник%20пэо%202\!!!%20ТАРИФНАЯ%20ГРУППА\обменник%20ГТИ\ДКРЕМ\ОТЧЕТЫ%202023\Презентации%20к%20отчету-2023\отчет%20БТЭЦ-2023-к%20презентации.xlsx!тс%20БТЭЦ%202023!R11C2:R35C10</vt:lpstr>
      <vt:lpstr>file:///\\10.24.57.50\обменник%20пэо%202\!!!%20ТАРИФНАЯ%20ГРУППА\обменник%20ГТИ\ДКРЕМ\ОТЧЕТЫ%202023\Презентации%20к%20отчету-2023\отчет%20БТЭЦ-2023-к%20презентации.xlsx!тс%20БТЭЦ%202023!R36C2:R59C10</vt:lpstr>
      <vt:lpstr>file:///\\10.24.57.50\обменник%20пэо%202\!!!%20ТАРИФНАЯ%20ГРУППА\обменник%20ГТИ\ДКРЕМ\ОТЧЕТЫ%202023\Презентации%20к%20отчету-2023\отчет%20БТЭЦ-2023-к%20презентации.xlsx!тс%20БТЭЦ%202023!R60C2:R78C10</vt:lpstr>
      <vt:lpstr>file:///\\10.24.57.50\обменник%20пэо%202\!!!%20ТАРИФНАЯ%20ГРУППА\обменник%20ГТИ\ДКРЕМ\ОТЧЕТЫ%202023\Презентации%20к%20отчету-2023\отчет%20БТЭЦ-2023-к%20презентации.xlsx!ИП-тепло!R4C1:R8C10</vt:lpstr>
      <vt:lpstr>file:///\\10.24.57.50\обменник%20пэо%202\!!!%20ТАРИФНАЯ%20ГРУППА\обменник%20ГТИ\ДКРЕМ\ОТЧЕТЫ%202023\Презентации%20к%20отчету-2023\отчет%20БТЭЦ-2023-к%20презентации.xlsx!ИП-отвод!R14C1:R16C9</vt:lpstr>
      <vt:lpstr>file:///\\10.24.57.50\обменник%20пэо%202\!!!%20ТАРИФНАЯ%20ГРУППА\обменник%20ГТИ\ДКРЕМ\ОТЧЕТЫ%202023\Презентации%20к%20отчету-2023\отчет%20БТЭЦ-2023-к%20презентации.xlsx!Персп.деят-2023!R1C1:R9C8</vt:lpstr>
      <vt:lpstr>file:///\\10.24.57.50\обменник%20пэо%202\!!!%20ТАРИФНАЯ%20ГРУППА\обменник%20ГТИ\ДКРЕМ\ОТЧЕТЫ%202023\Презентации%20к%20отчету-2023\отчет%20БТЭЦ-2023-к%20презентации.xlsx!слайд%20ФХД!R4C1:R8C3</vt:lpstr>
      <vt:lpstr>file:///\\10.24.57.50\обменник%20пэо%202\!!!%20ТАРИФНАЯ%20ГРУППА\обменник%20ГТИ\ДКРЕМ\ОТЧЕТЫ%202023\Презентации%20к%20отчету-2023\Дт%20задолженность%20по%20теплу%20на%2031.12.2023%20год.xlsx!тэ%20БТЭЦ!R4C1:R15C7</vt:lpstr>
      <vt:lpstr>\\10.24.57.50\обменник пэо 2\!!! ТАРИФНАЯ ГРУППА\обменник ГТИ\ДКРЕМ\ОТЧЕТЫ 2023\Презентации к отчету-2023\отчет БТЭЦ-2023-к презентации.xlsx!БТЭЦ(отвод)2023!R10C2:R27C8</vt:lpstr>
      <vt:lpstr>Презентация PowerPoint</vt:lpstr>
      <vt:lpstr>            Общая информация о Балхашской ТЭЦ</vt:lpstr>
      <vt:lpstr>Общая информация о Балхашской ТЭЦ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Алмагуль Нургалиева</cp:lastModifiedBy>
  <cp:revision>1219</cp:revision>
  <cp:lastPrinted>2023-04-25T08:20:16Z</cp:lastPrinted>
  <dcterms:created xsi:type="dcterms:W3CDTF">2009-10-06T11:47:54Z</dcterms:created>
  <dcterms:modified xsi:type="dcterms:W3CDTF">2024-04-25T09:39:59Z</dcterms:modified>
</cp:coreProperties>
</file>