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660" r:id="rId1"/>
  </p:sldMasterIdLst>
  <p:notesMasterIdLst>
    <p:notesMasterId r:id="rId13"/>
  </p:notesMasterIdLst>
  <p:handoutMasterIdLst>
    <p:handoutMasterId r:id="rId14"/>
  </p:handoutMasterIdLst>
  <p:sldIdLst>
    <p:sldId id="371" r:id="rId2"/>
    <p:sldId id="423" r:id="rId3"/>
    <p:sldId id="395" r:id="rId4"/>
    <p:sldId id="424" r:id="rId5"/>
    <p:sldId id="388" r:id="rId6"/>
    <p:sldId id="428" r:id="rId7"/>
    <p:sldId id="415" r:id="rId8"/>
    <p:sldId id="419" r:id="rId9"/>
    <p:sldId id="425" r:id="rId10"/>
    <p:sldId id="427" r:id="rId11"/>
    <p:sldId id="38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99FF"/>
    <a:srgbClr val="0099CC"/>
    <a:srgbClr val="A0BBDC"/>
    <a:srgbClr val="009900"/>
    <a:srgbClr val="00FFFF"/>
    <a:srgbClr val="0000FF"/>
    <a:srgbClr val="FF00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660" autoAdjust="0"/>
  </p:normalViewPr>
  <p:slideViewPr>
    <p:cSldViewPr>
      <p:cViewPr>
        <p:scale>
          <a:sx n="121" d="100"/>
          <a:sy n="121" d="100"/>
        </p:scale>
        <p:origin x="-12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2651036286183793"/>
          <c:y val="0.50856172887572437"/>
          <c:w val="0.43613727827919618"/>
          <c:h val="0.34612830698617209"/>
        </c:manualLayout>
      </c:layout>
      <c:pie3DChart>
        <c:varyColors val="1"/>
        <c:ser>
          <c:idx val="0"/>
          <c:order val="0"/>
          <c:tx>
            <c:strRef>
              <c:f>'[проект тарифа ЖТЭЦ 2024-2028.xlsx]потребители'!$D$1</c:f>
              <c:strCache>
                <c:ptCount val="1"/>
                <c:pt idx="0">
                  <c:v>Объем тэ (проект/факт 4 зак.квартала)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8.462656196095171E-2"/>
                  <c:y val="-5.870684861364179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B2-47A5-B615-9335FFF3FA74}"/>
                </c:ext>
              </c:extLst>
            </c:dLbl>
            <c:dLbl>
              <c:idx val="1"/>
              <c:layout>
                <c:manualLayout>
                  <c:x val="4.8302564334956936E-2"/>
                  <c:y val="9.773944252070039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B2-47A5-B615-9335FFF3FA74}"/>
                </c:ext>
              </c:extLst>
            </c:dLbl>
            <c:dLbl>
              <c:idx val="2"/>
              <c:layout>
                <c:manualLayout>
                  <c:x val="-5.4754698308375094E-2"/>
                  <c:y val="-0.2042657988581239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3B2-47A5-B615-9335FFF3FA74}"/>
                </c:ext>
              </c:extLst>
            </c:dLbl>
            <c:dLbl>
              <c:idx val="3"/>
              <c:layout>
                <c:manualLayout>
                  <c:x val="-8.3845398756863226E-2"/>
                  <c:y val="-9.396754056255274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3B2-47A5-B615-9335FFF3FA74}"/>
                </c:ext>
              </c:extLst>
            </c:dLbl>
            <c:dLbl>
              <c:idx val="4"/>
              <c:layout>
                <c:manualLayout>
                  <c:x val="0.14503504636888384"/>
                  <c:y val="-4.966014209663380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3B2-47A5-B615-9335FFF3FA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'[проект тарифа ЖТЭЦ 2024-2028.xlsx]потребители'!$B$2:$C$5</c:f>
              <c:strCache>
                <c:ptCount val="4"/>
                <c:pt idx="0">
                  <c:v>ТОО "KAZAKHMYS SMELTING (КАЗАХМЫС СМЭЛТИНГ)"</c:v>
                </c:pt>
                <c:pt idx="1">
                  <c:v>ТОО «Корпорация Казахмыс»</c:v>
                </c:pt>
                <c:pt idx="2">
                  <c:v>АО "Предприятие тепловодоснабжения"</c:v>
                </c:pt>
                <c:pt idx="3">
                  <c:v>Прочие потребители</c:v>
                </c:pt>
              </c:strCache>
            </c:strRef>
          </c:cat>
          <c:val>
            <c:numRef>
              <c:f>'[проект тарифа ЖТЭЦ 2024-2028.xlsx]потребители'!$D$2:$D$5</c:f>
              <c:numCache>
                <c:formatCode>_(* #,##0.00_);_(* \(#,##0.00\);_(* "-"??_);_(@_)</c:formatCode>
                <c:ptCount val="4"/>
                <c:pt idx="0">
                  <c:v>203838.54900000006</c:v>
                </c:pt>
                <c:pt idx="1">
                  <c:v>209685.85699999996</c:v>
                </c:pt>
                <c:pt idx="2">
                  <c:v>707305</c:v>
                </c:pt>
                <c:pt idx="3">
                  <c:v>8767.1759999989299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3B2-47A5-B615-9335FFF3FA7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899486155779825"/>
          <c:y val="0.27391970525290232"/>
          <c:w val="0.54700294505440339"/>
          <c:h val="0.43890304933822283"/>
        </c:manualLayout>
      </c:layout>
      <c:pie3DChart>
        <c:varyColors val="1"/>
        <c:ser>
          <c:idx val="0"/>
          <c:order val="0"/>
          <c:tx>
            <c:strRef>
              <c:f>'[проект тарифа ЖТЭЦ 2024-2028.xlsx]диаграмма структура'!$C$12</c:f>
              <c:strCache>
                <c:ptCount val="1"/>
                <c:pt idx="0">
                  <c:v>Предусмотрено в утвержденной тарифной смете, тыс.тенге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383951794758049"/>
                  <c:y val="-2.72029941851280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3089201877934273E-2"/>
                  <c:y val="7.778826090973410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1392769452205571E-3"/>
                  <c:y val="5.782276059037408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3.5055710778088181E-2"/>
                  <c:y val="6.292072232556483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9.3689696046058757E-2"/>
                  <c:y val="5.55836409281557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9734945103693025E-2"/>
                  <c:y val="1.90590138114708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8.5427673653469371E-2"/>
                  <c:y val="2.05942216034552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1.4952940741562235E-2"/>
                  <c:y val="-5.96183357843598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5.0526339137185315E-2"/>
                  <c:y val="-4.632560003487563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8.8615019896706462E-2"/>
                  <c:y val="-4.97847669471782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0.19018956904580475"/>
                  <c:y val="-8.222170584242852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'[проект тарифа ЖТЭЦ 2024-2028.xlsx]диаграмма структура'!$B$15:$B$24</c:f>
              <c:strCache>
                <c:ptCount val="10"/>
                <c:pt idx="0">
                  <c:v>сырье и материалы,ГСМ</c:v>
                </c:pt>
                <c:pt idx="1">
                  <c:v>топливо</c:v>
                </c:pt>
                <c:pt idx="2">
                  <c:v>Затраты на оплату труда</c:v>
                </c:pt>
                <c:pt idx="3">
                  <c:v>Амортизация</c:v>
                </c:pt>
                <c:pt idx="4">
                  <c:v>Ремонт</c:v>
                </c:pt>
                <c:pt idx="5">
                  <c:v>жд перевозка угля</c:v>
                </c:pt>
                <c:pt idx="6">
                  <c:v>перекачка пульпы</c:v>
                </c:pt>
                <c:pt idx="7">
                  <c:v>другие произв.расходы и ОАР</c:v>
                </c:pt>
                <c:pt idx="8">
                  <c:v>Прибыль</c:v>
                </c:pt>
                <c:pt idx="9">
                  <c:v>Снятие затрат по ХОВ и НК</c:v>
                </c:pt>
              </c:strCache>
            </c:strRef>
          </c:cat>
          <c:val>
            <c:numRef>
              <c:f>'[проект тарифа ЖТЭЦ 2024-2028.xlsx]диаграмма структура'!$G$15:$G$24</c:f>
              <c:numCache>
                <c:formatCode>#,##0</c:formatCode>
                <c:ptCount val="10"/>
                <c:pt idx="0">
                  <c:v>113082.41825646136</c:v>
                </c:pt>
                <c:pt idx="1">
                  <c:v>1713906.8680748576</c:v>
                </c:pt>
                <c:pt idx="2">
                  <c:v>531653.15060685703</c:v>
                </c:pt>
                <c:pt idx="3">
                  <c:v>219219.25801791449</c:v>
                </c:pt>
                <c:pt idx="4">
                  <c:v>674293.10456505348</c:v>
                </c:pt>
                <c:pt idx="5">
                  <c:v>1083791.2218547484</c:v>
                </c:pt>
                <c:pt idx="6">
                  <c:v>155884.22808135202</c:v>
                </c:pt>
                <c:pt idx="7">
                  <c:v>134692.50123094954</c:v>
                </c:pt>
                <c:pt idx="8">
                  <c:v>485005.31750923558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77468986287478"/>
          <c:y val="0.20200675713408164"/>
          <c:w val="0.84272636613837304"/>
          <c:h val="0.39252549807113035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'[проект тарифа ЖТЭЦ 2023-2027.xlsx]диаграмма тгГКал'!$C$12:$C$14</c:f>
              <c:strCache>
                <c:ptCount val="1"/>
                <c:pt idx="0">
                  <c:v>Предусмотрено в утвержденной тарифной смете, тг/Гкал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090613855896102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C6-4219-B55F-391C24D4572F}"/>
                </c:ext>
              </c:extLst>
            </c:dLbl>
            <c:dLbl>
              <c:idx val="1"/>
              <c:layout>
                <c:manualLayout>
                  <c:x val="-1.6181227711792204E-2"/>
                  <c:y val="5.6858564321250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C6-4219-B55F-391C24D4572F}"/>
                </c:ext>
              </c:extLst>
            </c:dLbl>
            <c:dLbl>
              <c:idx val="2"/>
              <c:layout>
                <c:manualLayout>
                  <c:x val="-6.4724910847168814E-3"/>
                  <c:y val="2.84292821606249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C6-4219-B55F-391C24D4572F}"/>
                </c:ext>
              </c:extLst>
            </c:dLbl>
            <c:dLbl>
              <c:idx val="4"/>
              <c:layout>
                <c:manualLayout>
                  <c:x val="-9.70873662707538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C6-4219-B55F-391C24D4572F}"/>
                </c:ext>
              </c:extLst>
            </c:dLbl>
            <c:dLbl>
              <c:idx val="5"/>
              <c:layout>
                <c:manualLayout>
                  <c:x val="-9.7087366270753213E-3"/>
                  <c:y val="2.84292821606249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C6-4219-B55F-391C24D4572F}"/>
                </c:ext>
              </c:extLst>
            </c:dLbl>
            <c:dLbl>
              <c:idx val="6"/>
              <c:layout>
                <c:manualLayout>
                  <c:x val="-4.8543683135377795E-3"/>
                  <c:y val="-1.0423949707206135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C6-4219-B55F-391C24D4572F}"/>
                </c:ext>
              </c:extLst>
            </c:dLbl>
            <c:dLbl>
              <c:idx val="7"/>
              <c:layout>
                <c:manualLayout>
                  <c:x val="1.72810436878667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8C6-4219-B55F-391C24D4572F}"/>
                </c:ext>
              </c:extLst>
            </c:dLbl>
            <c:dLbl>
              <c:idx val="8"/>
              <c:layout>
                <c:manualLayout>
                  <c:x val="-8.0441136629173307E-3"/>
                  <c:y val="4.0369828143340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8C6-4219-B55F-391C24D4572F}"/>
                </c:ext>
              </c:extLst>
            </c:dLbl>
            <c:dLbl>
              <c:idx val="9"/>
              <c:layout>
                <c:manualLayout>
                  <c:x val="-1.55587503080519E-3"/>
                  <c:y val="0.121110803360635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8C6-4219-B55F-391C24D4572F}"/>
                </c:ext>
              </c:extLst>
            </c:dLbl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'[проект тарифа ЖТЭЦ 2023-2027.xlsx]диаграмма тгГКал'!$B$15:$B$24</c:f>
              <c:strCache>
                <c:ptCount val="10"/>
                <c:pt idx="0">
                  <c:v>сырье и материалы,ГСМ</c:v>
                </c:pt>
                <c:pt idx="1">
                  <c:v>топливо</c:v>
                </c:pt>
                <c:pt idx="2">
                  <c:v>Затраты на оплату труда</c:v>
                </c:pt>
                <c:pt idx="3">
                  <c:v>Амортизация</c:v>
                </c:pt>
                <c:pt idx="4">
                  <c:v>Ремонт</c:v>
                </c:pt>
                <c:pt idx="5">
                  <c:v>жд перевозка угля</c:v>
                </c:pt>
                <c:pt idx="6">
                  <c:v>перекачка пульпы</c:v>
                </c:pt>
                <c:pt idx="7">
                  <c:v>другие произв.расходы и ОАР</c:v>
                </c:pt>
                <c:pt idx="8">
                  <c:v>Прибыль</c:v>
                </c:pt>
                <c:pt idx="9">
                  <c:v>Снятие затрат по ХОВ и НК</c:v>
                </c:pt>
              </c:strCache>
            </c:strRef>
          </c:cat>
          <c:val>
            <c:numRef>
              <c:f>'[проект тарифа ЖТЭЦ 2023-2027.xlsx]диаграмма тгГКал'!$C$15:$C$24</c:f>
              <c:numCache>
                <c:formatCode>#,##0</c:formatCode>
                <c:ptCount val="10"/>
                <c:pt idx="0">
                  <c:v>95.596717870777468</c:v>
                </c:pt>
                <c:pt idx="1">
                  <c:v>1259.4561363512998</c:v>
                </c:pt>
                <c:pt idx="2">
                  <c:v>349.6916897356565</c:v>
                </c:pt>
                <c:pt idx="3">
                  <c:v>165.16890119235012</c:v>
                </c:pt>
                <c:pt idx="4">
                  <c:v>518.62680707087145</c:v>
                </c:pt>
                <c:pt idx="5">
                  <c:v>442.12234706616721</c:v>
                </c:pt>
                <c:pt idx="6">
                  <c:v>58.830085581429003</c:v>
                </c:pt>
                <c:pt idx="7">
                  <c:v>181.9956908557578</c:v>
                </c:pt>
                <c:pt idx="8">
                  <c:v>41.631402775516108</c:v>
                </c:pt>
                <c:pt idx="9">
                  <c:v>-273.08132949754832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D8C6-4219-B55F-391C24D4572F}"/>
            </c:ext>
          </c:extLst>
        </c:ser>
        <c:ser>
          <c:idx val="2"/>
          <c:order val="1"/>
          <c:tx>
            <c:strRef>
              <c:f>'[проект тарифа ЖТЭЦ 2023-2027.xlsx]диаграмма тгГКал'!$D$12:$D$14</c:f>
              <c:strCache>
                <c:ptCount val="1"/>
                <c:pt idx="0">
                  <c:v>Проект тарифной сметы (1-й базовый год), тг/Гкал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63104940612984E-2"/>
                  <c:y val="-8.52878464818763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8C6-4219-B55F-391C24D4572F}"/>
                </c:ext>
              </c:extLst>
            </c:dLbl>
            <c:dLbl>
              <c:idx val="1"/>
              <c:layout>
                <c:manualLayout>
                  <c:x val="9.7087366270753213E-3"/>
                  <c:y val="-1.302993713400766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8C6-4219-B55F-391C24D4572F}"/>
                </c:ext>
              </c:extLst>
            </c:dLbl>
            <c:dLbl>
              <c:idx val="3"/>
              <c:layout>
                <c:manualLayout>
                  <c:x val="8.0906138558960432E-3"/>
                  <c:y val="-1.0423949707206135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8C6-4219-B55F-391C24D4572F}"/>
                </c:ext>
              </c:extLst>
            </c:dLbl>
            <c:dLbl>
              <c:idx val="6"/>
              <c:layout>
                <c:manualLayout>
                  <c:x val="7.9805974478942172E-3"/>
                  <c:y val="-5.68621378934094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8C6-4219-B55F-391C24D4572F}"/>
                </c:ext>
              </c:extLst>
            </c:dLbl>
            <c:dLbl>
              <c:idx val="7"/>
              <c:layout>
                <c:manualLayout>
                  <c:x val="1.3054976964796553E-2"/>
                  <c:y val="-7.82207251522658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8C6-4219-B55F-391C24D4572F}"/>
                </c:ext>
              </c:extLst>
            </c:dLbl>
            <c:dLbl>
              <c:idx val="8"/>
              <c:layout>
                <c:manualLayout>
                  <c:x val="4.8543683135376606E-3"/>
                  <c:y val="-2.8429282160625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8C6-4219-B55F-391C24D4572F}"/>
                </c:ext>
              </c:extLst>
            </c:dLbl>
            <c:dLbl>
              <c:idx val="9"/>
              <c:layout>
                <c:manualLayout>
                  <c:x val="8.090613855896102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8C6-4219-B55F-391C24D4572F}"/>
                </c:ext>
              </c:extLst>
            </c:dLbl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'[проект тарифа ЖТЭЦ 2023-2027.xlsx]диаграмма тгГКал'!$B$15:$B$24</c:f>
              <c:strCache>
                <c:ptCount val="10"/>
                <c:pt idx="0">
                  <c:v>сырье и материалы,ГСМ</c:v>
                </c:pt>
                <c:pt idx="1">
                  <c:v>топливо</c:v>
                </c:pt>
                <c:pt idx="2">
                  <c:v>Затраты на оплату труда</c:v>
                </c:pt>
                <c:pt idx="3">
                  <c:v>Амортизация</c:v>
                </c:pt>
                <c:pt idx="4">
                  <c:v>Ремонт</c:v>
                </c:pt>
                <c:pt idx="5">
                  <c:v>жд перевозка угля</c:v>
                </c:pt>
                <c:pt idx="6">
                  <c:v>перекачка пульпы</c:v>
                </c:pt>
                <c:pt idx="7">
                  <c:v>другие произв.расходы и ОАР</c:v>
                </c:pt>
                <c:pt idx="8">
                  <c:v>Прибыль</c:v>
                </c:pt>
                <c:pt idx="9">
                  <c:v>Снятие затрат по ХОВ и НК</c:v>
                </c:pt>
              </c:strCache>
            </c:strRef>
          </c:cat>
          <c:val>
            <c:numRef>
              <c:f>'[проект тарифа ЖТЭЦ 2023-2027.xlsx]диаграмма тгГКал'!$D$15:$D$24</c:f>
              <c:numCache>
                <c:formatCode>_(* #,##0.00_);_(* \(#,##0.00\);_(* "-"??_);_(@_)</c:formatCode>
                <c:ptCount val="10"/>
                <c:pt idx="0">
                  <c:v>100.10867601621466</c:v>
                </c:pt>
                <c:pt idx="1">
                  <c:v>1517.2734190115132</c:v>
                </c:pt>
                <c:pt idx="2">
                  <c:v>470.65754188592041</c:v>
                </c:pt>
                <c:pt idx="3">
                  <c:v>194.06862725255189</c:v>
                </c:pt>
                <c:pt idx="4">
                  <c:v>596.93267075152505</c:v>
                </c:pt>
                <c:pt idx="5">
                  <c:v>959.44980635108664</c:v>
                </c:pt>
                <c:pt idx="6">
                  <c:v>137.99991126509283</c:v>
                </c:pt>
                <c:pt idx="7">
                  <c:v>119.23947308026615</c:v>
                </c:pt>
                <c:pt idx="8">
                  <c:v>429.36153068957856</c:v>
                </c:pt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D8C6-4219-B55F-391C24D457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4"/>
        <c:gapDepth val="174"/>
        <c:shape val="box"/>
        <c:axId val="129359360"/>
        <c:axId val="128909888"/>
        <c:axId val="0"/>
      </c:bar3DChart>
      <c:catAx>
        <c:axId val="1293593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 b="1" i="0"/>
            </a:pPr>
            <a:endParaRPr lang="ru-RU"/>
          </a:p>
        </c:txPr>
        <c:crossAx val="128909888"/>
        <c:crosses val="autoZero"/>
        <c:auto val="1"/>
        <c:lblAlgn val="ctr"/>
        <c:lblOffset val="100"/>
        <c:noMultiLvlLbl val="0"/>
      </c:catAx>
      <c:valAx>
        <c:axId val="128909888"/>
        <c:scaling>
          <c:orientation val="minMax"/>
        </c:scaling>
        <c:delete val="0"/>
        <c:axPos val="l"/>
        <c:numFmt formatCode="_(* #,##0_);_(* \(#,##0\);_(* &quot;-&quot;_);_(@_)" sourceLinked="0"/>
        <c:majorTickMark val="out"/>
        <c:minorTickMark val="none"/>
        <c:tickLblPos val="nextTo"/>
        <c:crossAx val="1293593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1938865301327E-2"/>
          <c:y val="2.5022694547048143E-3"/>
          <c:w val="0.86061841437666609"/>
          <c:h val="0.16071789760457156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0804047900352625E-2"/>
          <c:y val="4.7107530380222307E-2"/>
          <c:w val="0.83459312541293473"/>
          <c:h val="0.8695240872707265"/>
        </c:manualLayout>
      </c:layout>
      <c:lineChart>
        <c:grouping val="standard"/>
        <c:varyColors val="0"/>
        <c:ser>
          <c:idx val="0"/>
          <c:order val="0"/>
          <c:tx>
            <c:strRef>
              <c:f>'[проект тарифа ЖТЭЦ 2024-2028.xlsx]инфл+зп'!$C$4</c:f>
              <c:strCache>
                <c:ptCount val="1"/>
                <c:pt idx="0">
                  <c:v>Фактический рост тарифа, тг/Гкал</c:v>
                </c:pt>
              </c:strCache>
            </c:strRef>
          </c:tx>
          <c:dLbls>
            <c:dLbl>
              <c:idx val="8"/>
              <c:layout>
                <c:manualLayout>
                  <c:x val="-7.3251169690745181E-3"/>
                  <c:y val="4.44346456692914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6.4998668644682053E-3"/>
                  <c:y val="3.93746012517666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'[проект тарифа ЖТЭЦ 2024-2028.xlsx]инфл+зп'!$D$3:$M$3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'[проект тарифа ЖТЭЦ 2024-2028.xlsx]инфл+зп'!$D$4:$M$4</c:f>
              <c:numCache>
                <c:formatCode>0</c:formatCode>
                <c:ptCount val="10"/>
                <c:pt idx="0">
                  <c:v>2204.64</c:v>
                </c:pt>
                <c:pt idx="1">
                  <c:v>2204.64</c:v>
                </c:pt>
                <c:pt idx="2">
                  <c:v>2288.11</c:v>
                </c:pt>
                <c:pt idx="3">
                  <c:v>2288.11</c:v>
                </c:pt>
                <c:pt idx="4">
                  <c:v>2609.9299999999998</c:v>
                </c:pt>
                <c:pt idx="5">
                  <c:v>2789.07</c:v>
                </c:pt>
                <c:pt idx="6">
                  <c:v>2789.07</c:v>
                </c:pt>
                <c:pt idx="7">
                  <c:v>2840.04</c:v>
                </c:pt>
                <c:pt idx="8">
                  <c:v>2840.04</c:v>
                </c:pt>
                <c:pt idx="9">
                  <c:v>4976.46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'[проект тарифа ЖТЭЦ 2024-2028.xlsx]инфл+зп'!$C$5</c:f>
              <c:strCache>
                <c:ptCount val="1"/>
                <c:pt idx="0">
                  <c:v>Рост тарифа с учетом коэффициента инфляции, тг/Гкал</c:v>
                </c:pt>
              </c:strCache>
            </c:strRef>
          </c:tx>
          <c:dLbls>
            <c:dLbl>
              <c:idx val="8"/>
              <c:layout>
                <c:manualLayout>
                  <c:x val="-6.9012530341940284E-2"/>
                  <c:y val="-5.83764502356881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3746243676062231E-2"/>
                  <c:y val="-4.34768423177872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'[проект тарифа ЖТЭЦ 2024-2028.xlsx]инфл+зп'!$D$3:$M$3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'[проект тарифа ЖТЭЦ 2024-2028.xlsx]инфл+зп'!$D$5:$M$5</c:f>
              <c:numCache>
                <c:formatCode>0</c:formatCode>
                <c:ptCount val="10"/>
                <c:pt idx="0">
                  <c:v>2204.64</c:v>
                </c:pt>
                <c:pt idx="1">
                  <c:v>2502.927792</c:v>
                </c:pt>
                <c:pt idx="2">
                  <c:v>2710.4205059567998</c:v>
                </c:pt>
                <c:pt idx="3">
                  <c:v>2906.1128664868806</c:v>
                </c:pt>
                <c:pt idx="4">
                  <c:v>3063.9147951371183</c:v>
                </c:pt>
                <c:pt idx="5">
                  <c:v>3214.0466200988371</c:v>
                </c:pt>
                <c:pt idx="6">
                  <c:v>3455.1001166062497</c:v>
                </c:pt>
                <c:pt idx="7">
                  <c:v>3745.3285264011747</c:v>
                </c:pt>
                <c:pt idx="8">
                  <c:v>4505.6302172606129</c:v>
                </c:pt>
                <c:pt idx="9">
                  <c:v>5095.8677757217529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026496"/>
        <c:axId val="128912192"/>
      </c:lineChart>
      <c:catAx>
        <c:axId val="13002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8912192"/>
        <c:crosses val="autoZero"/>
        <c:auto val="1"/>
        <c:lblAlgn val="ctr"/>
        <c:lblOffset val="100"/>
        <c:noMultiLvlLbl val="0"/>
      </c:catAx>
      <c:valAx>
        <c:axId val="128912192"/>
        <c:scaling>
          <c:orientation val="minMax"/>
          <c:min val="1500"/>
        </c:scaling>
        <c:delete val="0"/>
        <c:axPos val="l"/>
        <c:numFmt formatCode="0" sourceLinked="1"/>
        <c:majorTickMark val="none"/>
        <c:minorTickMark val="none"/>
        <c:tickLblPos val="nextTo"/>
        <c:crossAx val="1300264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479610325902945"/>
          <c:y val="4.8875852418514325E-2"/>
          <c:w val="0.56279104942390679"/>
          <c:h val="0.11981544052729586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 b="1">
          <a:latin typeface="Arial" pitchFamily="34" charset="0"/>
          <a:cs typeface="Arial" pitchFamily="34" charset="0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sz="1050"/>
          </a:pPr>
          <a:endParaRPr lang="ru-RU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856708505496218"/>
          <c:y val="0.15202640709722223"/>
          <c:w val="0.76469065165598882"/>
          <c:h val="0.5662809984756371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'[проект тарифа ЖТЭЦ 2023-2027.xlsx]инфл+зп'!$D$35</c:f>
              <c:strCache>
                <c:ptCount val="1"/>
                <c:pt idx="0">
                  <c:v>средняя заработная плата, тыс.тг/мес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Lbls>
            <c:dLbl>
              <c:idx val="0"/>
              <c:layout>
                <c:manualLayout>
                  <c:x val="2.0007344862916429E-2"/>
                  <c:y val="-6.80896051888295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007036255230828E-2"/>
                  <c:y val="-4.066096899582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702970297029702E-2"/>
                  <c:y val="-1.6895457472226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'[проект тарифа ЖТЭЦ 2023-2027.xlsx]инфл+зп'!$E$34:$G$34</c:f>
              <c:strCache>
                <c:ptCount val="3"/>
                <c:pt idx="0">
                  <c:v>Утверждено в тарифе</c:v>
                </c:pt>
                <c:pt idx="1">
                  <c:v>Фактическая</c:v>
                </c:pt>
                <c:pt idx="2">
                  <c:v>В проекте тарифа (1 базовый год)</c:v>
                </c:pt>
              </c:strCache>
            </c:strRef>
          </c:cat>
          <c:val>
            <c:numRef>
              <c:f>'[проект тарифа ЖТЭЦ 2023-2027.xlsx]инфл+зп'!$E$35:$G$35</c:f>
              <c:numCache>
                <c:formatCode>#,##0</c:formatCode>
                <c:ptCount val="3"/>
                <c:pt idx="0">
                  <c:v>113117.6453143535</c:v>
                </c:pt>
                <c:pt idx="1">
                  <c:v>470923.89793500002</c:v>
                </c:pt>
                <c:pt idx="2">
                  <c:v>372063.00000000006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154496"/>
        <c:axId val="128965376"/>
        <c:axId val="0"/>
      </c:bar3DChart>
      <c:catAx>
        <c:axId val="130154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8965376"/>
        <c:crosses val="autoZero"/>
        <c:auto val="1"/>
        <c:lblAlgn val="ctr"/>
        <c:lblOffset val="100"/>
        <c:noMultiLvlLbl val="0"/>
      </c:catAx>
      <c:valAx>
        <c:axId val="128965376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crossAx val="130154496"/>
        <c:crosses val="autoZero"/>
        <c:crossBetween val="between"/>
        <c:majorUnit val="100000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3D0B9D4B-2205-4FE9-94D0-E4E0075D7127}" type="datetimeFigureOut">
              <a:rPr lang="ru-RU"/>
              <a:pPr>
                <a:defRPr/>
              </a:pPr>
              <a:t>12.10.2023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70BE25B5-424D-41E1-A7DB-0284C72350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418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5039D8A6-88A6-499B-AB1C-5EFA78FD009B}" type="datetimeFigureOut">
              <a:rPr lang="ru-RU"/>
              <a:pPr>
                <a:defRPr/>
              </a:pPr>
              <a:t>12.10.2023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EC42A078-58FA-49CA-ADEC-FFEB70DE43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633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98FF0-7D5D-4F96-A354-0A82027EA78C}" type="datetime1">
              <a:rPr lang="ru-RU" smtClean="0"/>
              <a:t>12.10.2023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5BD29-0C1D-4450-A7A9-0C36710160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9B93-B2A3-4FA2-8295-C6D33657FD46}" type="datetime1">
              <a:rPr lang="ru-RU" smtClean="0"/>
              <a:t>12.10.2023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229CF-6530-485B-814D-B7DCE8BFDA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6391C-3EC0-42BA-8762-8DCD83C444F5}" type="datetime1">
              <a:rPr lang="ru-RU" smtClean="0"/>
              <a:t>12.10.2023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4726E-AC62-4BC5-921D-5AC0AFFDB9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4B019-BE88-4DE7-88B1-146FA8A87B45}" type="datetime1">
              <a:rPr lang="ru-RU" smtClean="0"/>
              <a:t>12.10.2023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B4AC3-39E6-42E9-BD70-02680C6436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7E2B0-C58A-43E9-B0AF-50391274540F}" type="datetime1">
              <a:rPr lang="ru-RU" smtClean="0"/>
              <a:t>12.10.2023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5CCBE-16C4-4B51-B281-71657A5474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15867-30DF-4177-81B2-82AA3638F920}" type="datetime1">
              <a:rPr lang="ru-RU" smtClean="0"/>
              <a:t>12.10.2023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1CE63-0D1A-4486-B681-497CAB10ED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EF6AF-1C0B-45D2-ADE5-7FC060350D0E}" type="datetime1">
              <a:rPr lang="ru-RU" smtClean="0"/>
              <a:t>12.10.2023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7385D-F272-4D19-8678-E64DE9DED8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C17BB-5F85-4403-AE65-DD773A7846BA}" type="datetime1">
              <a:rPr lang="ru-RU" smtClean="0"/>
              <a:t>12.10.2023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48280-DCB8-4FEE-9EB2-A7EBD2D669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448B1-C966-440F-B80E-2D4F6F64597F}" type="datetime1">
              <a:rPr lang="ru-RU" smtClean="0"/>
              <a:t>12.10.2023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58271-3410-4FF2-8B39-B7DDD0B49B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BB456-0816-48A7-8DBB-BC102DF5CBE1}" type="datetime1">
              <a:rPr lang="ru-RU" smtClean="0"/>
              <a:t>12.10.2023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869EC-79D9-4B6B-9A1F-D9939C3ECD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276F8-FBC0-4EB9-8B9D-9CBF8E66828B}" type="datetime1">
              <a:rPr lang="ru-RU" smtClean="0"/>
              <a:t>12.10.2023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1F290-6BFC-43D8-859E-3B3E9DA418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DF8711-101B-45F4-B91A-E1E3D7E1E168}" type="datetime1">
              <a:rPr lang="ru-RU" smtClean="0"/>
              <a:t>12.10.2023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01B220-3FE1-4A86-A4D3-1010817D5A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1" r:id="rId1"/>
    <p:sldLayoutId id="2147484662" r:id="rId2"/>
    <p:sldLayoutId id="2147484663" r:id="rId3"/>
    <p:sldLayoutId id="2147484664" r:id="rId4"/>
    <p:sldLayoutId id="2147484665" r:id="rId5"/>
    <p:sldLayoutId id="2147484666" r:id="rId6"/>
    <p:sldLayoutId id="2147484667" r:id="rId7"/>
    <p:sldLayoutId id="2147484668" r:id="rId8"/>
    <p:sldLayoutId id="2147484669" r:id="rId9"/>
    <p:sldLayoutId id="2147484670" r:id="rId10"/>
    <p:sldLayoutId id="2147484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46;&#1058;&#1069;&#1062;\2023\&#1047;&#1072;&#1103;&#1074;&#1082;&#1072;%20&#1085;&#1072;%20&#1090;&#1072;&#1088;&#1080;&#1092;%20&#1046;&#1058;&#1069;&#1062;%202023-2027&#1075;&#1075;\&#1055;&#1091;&#1073;&#1083;&#1080;&#1095;&#1085;&#1099;&#1077;%20&#1089;&#1083;&#1091;&#1096;&#1072;&#1085;&#1080;&#1103;\&#1055;&#1091;&#1073;&#1083;&#1080;&#1095;&#1085;&#1099;&#1077;%20&#1089;&#1083;&#1091;&#1096;&#1072;&#1085;&#1080;&#1103;\&#1087;&#1088;&#1086;&#1077;&#1082;&#1090;%20&#1090;&#1072;&#1088;&#1080;&#1092;&#1072;%20&#1046;&#1058;&#1069;&#1062;%202024-2028.xlsx!&#1058;&#1057;%20&#1089;&#1083;&#1072;&#1081;&#1076;!R1C1:R38C1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46;&#1058;&#1069;&#1062;\2023\&#1047;&#1072;&#1103;&#1074;&#1082;&#1072;%20&#1085;&#1072;%20&#1090;&#1072;&#1088;&#1080;&#1092;%20&#1046;&#1058;&#1069;&#1062;%202023-2027&#1075;&#1075;\&#1055;&#1091;&#1073;&#1083;&#1080;&#1095;&#1085;&#1099;&#1077;%20&#1089;&#1083;&#1091;&#1096;&#1072;&#1085;&#1080;&#1103;\&#1055;&#1091;&#1073;&#1083;&#1080;&#1095;&#1085;&#1099;&#1077;%20&#1089;&#1083;&#1091;&#1096;&#1072;&#1085;&#1080;&#1103;\&#1087;&#1088;&#1086;&#1077;&#1082;&#1090;%20&#1090;&#1072;&#1088;&#1080;&#1092;&#1072;%20&#1046;&#1058;&#1069;&#1062;%202024-2028.xlsx!&#1058;&#1057;%20&#1089;&#1083;&#1072;&#1081;&#1076;!R39C1:R72C1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714374" y="620688"/>
            <a:ext cx="8012113" cy="32146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600" i="1" dirty="0" err="1" smtClean="0">
                <a:solidFill>
                  <a:schemeClr val="tx2"/>
                </a:solidFill>
                <a:latin typeface="+mn-lt"/>
                <a:cs typeface="Arial" pitchFamily="34" charset="0"/>
              </a:rPr>
              <a:t>Жезказганская</a:t>
            </a:r>
            <a:r>
              <a:rPr lang="ru-RU" sz="3600" i="1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 ТЭЦ</a:t>
            </a:r>
            <a:endParaRPr lang="ru-RU" sz="3600" i="1" dirty="0">
              <a:solidFill>
                <a:schemeClr val="tx2"/>
              </a:solidFill>
              <a:latin typeface="+mn-lt"/>
              <a:cs typeface="Arial" pitchFamily="34" charset="0"/>
            </a:endParaRPr>
          </a:p>
          <a:p>
            <a:pPr algn="ctr">
              <a:defRPr/>
            </a:pPr>
            <a:r>
              <a:rPr lang="ru-RU" sz="3600" i="1" dirty="0">
                <a:solidFill>
                  <a:schemeClr val="tx2"/>
                </a:solidFill>
                <a:latin typeface="+mn-lt"/>
                <a:cs typeface="Arial" pitchFamily="34" charset="0"/>
              </a:rPr>
              <a:t> ТОО «</a:t>
            </a:r>
            <a:r>
              <a:rPr lang="en-US" sz="3600" i="1" dirty="0">
                <a:solidFill>
                  <a:schemeClr val="tx2"/>
                </a:solidFill>
                <a:latin typeface="+mn-lt"/>
                <a:cs typeface="Arial" pitchFamily="34" charset="0"/>
              </a:rPr>
              <a:t>Kazakhmys Energy</a:t>
            </a:r>
            <a:r>
              <a:rPr lang="ru-RU" sz="3600" i="1" dirty="0">
                <a:solidFill>
                  <a:schemeClr val="tx2"/>
                </a:solidFill>
                <a:latin typeface="+mn-lt"/>
                <a:cs typeface="Arial" pitchFamily="34" charset="0"/>
              </a:rPr>
              <a:t>» </a:t>
            </a:r>
            <a:r>
              <a:rPr lang="ru-RU" sz="3600" i="1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(</a:t>
            </a:r>
            <a:r>
              <a:rPr lang="ru-RU" sz="3600" i="1" dirty="0" err="1" smtClean="0">
                <a:solidFill>
                  <a:schemeClr val="tx2"/>
                </a:solidFill>
                <a:latin typeface="+mn-lt"/>
                <a:cs typeface="Arial" pitchFamily="34" charset="0"/>
              </a:rPr>
              <a:t>Казахмыс</a:t>
            </a:r>
            <a:r>
              <a:rPr lang="ru-RU" sz="3600" i="1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 </a:t>
            </a:r>
            <a:r>
              <a:rPr lang="ru-RU" sz="3600" i="1" dirty="0" err="1" smtClean="0">
                <a:solidFill>
                  <a:schemeClr val="tx2"/>
                </a:solidFill>
                <a:latin typeface="+mn-lt"/>
                <a:cs typeface="Arial" pitchFamily="34" charset="0"/>
              </a:rPr>
              <a:t>Энерджи</a:t>
            </a:r>
            <a:r>
              <a:rPr lang="ru-RU" sz="3600" i="1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)</a:t>
            </a:r>
            <a:endParaRPr lang="ru-RU" sz="3600" i="1" dirty="0">
              <a:solidFill>
                <a:schemeClr val="tx2"/>
              </a:solidFill>
              <a:latin typeface="+mn-lt"/>
              <a:cs typeface="Arial" pitchFamily="34" charset="0"/>
            </a:endParaRPr>
          </a:p>
          <a:p>
            <a:pPr algn="ctr">
              <a:defRPr/>
            </a:pPr>
            <a:endParaRPr lang="ru-RU" sz="3600" i="1" dirty="0" smtClean="0">
              <a:solidFill>
                <a:schemeClr val="tx2"/>
              </a:solidFill>
              <a:latin typeface="+mn-lt"/>
              <a:cs typeface="Arial" pitchFamily="34" charset="0"/>
            </a:endParaRPr>
          </a:p>
          <a:p>
            <a:pPr algn="ctr">
              <a:defRPr/>
            </a:pPr>
            <a:r>
              <a:rPr lang="ru-RU" sz="3600" i="1" dirty="0">
                <a:solidFill>
                  <a:schemeClr val="tx2"/>
                </a:solidFill>
                <a:latin typeface="+mn-lt"/>
                <a:cs typeface="Arial" pitchFamily="34" charset="0"/>
              </a:rPr>
              <a:t>Рассмотрение проекта тарифа и тарифной сметы на услуги производства тепловой энергии на </a:t>
            </a:r>
            <a:r>
              <a:rPr lang="ru-RU" sz="3600" i="1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2023-2027 </a:t>
            </a:r>
            <a:r>
              <a:rPr lang="ru-RU" sz="3600" i="1" dirty="0" err="1" smtClean="0">
                <a:solidFill>
                  <a:schemeClr val="tx2"/>
                </a:solidFill>
                <a:latin typeface="+mn-lt"/>
                <a:cs typeface="Arial" pitchFamily="34" charset="0"/>
              </a:rPr>
              <a:t>гг</a:t>
            </a:r>
            <a:endParaRPr lang="ru-RU" sz="3600" i="1" dirty="0">
              <a:solidFill>
                <a:schemeClr val="tx2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Справочная информация</a:t>
            </a:r>
            <a:endParaRPr lang="ru-RU" sz="2000" b="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488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760004"/>
              </p:ext>
            </p:extLst>
          </p:nvPr>
        </p:nvGraphicFramePr>
        <p:xfrm>
          <a:off x="1043608" y="980728"/>
          <a:ext cx="6382667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1349573"/>
              </p:ext>
            </p:extLst>
          </p:nvPr>
        </p:nvGraphicFramePr>
        <p:xfrm>
          <a:off x="3059832" y="3645024"/>
          <a:ext cx="3240360" cy="3335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057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Содержимое 4"/>
          <p:cNvSpPr txBox="1">
            <a:spLocks/>
          </p:cNvSpPr>
          <p:nvPr/>
        </p:nvSpPr>
        <p:spPr bwMode="auto">
          <a:xfrm>
            <a:off x="1714500" y="1643063"/>
            <a:ext cx="585787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44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Благодарим 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44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 внимание!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A0BBDC"/>
          </a:solidFill>
        </p:spPr>
        <p:txBody>
          <a:bodyPr/>
          <a:lstStyle/>
          <a:p>
            <a:pPr algn="l" eaLnBrk="1" hangingPunct="1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400" b="1" i="1" dirty="0" smtClean="0">
                <a:latin typeface="+mn-lt"/>
                <a:cs typeface="Times New Roman" pitchFamily="18" charset="0"/>
              </a:rPr>
              <a:t>Общая информация о </a:t>
            </a:r>
            <a:r>
              <a:rPr lang="ru-RU" sz="2400" b="1" i="1" dirty="0" err="1" smtClean="0">
                <a:latin typeface="+mn-lt"/>
                <a:cs typeface="Times New Roman" pitchFamily="18" charset="0"/>
              </a:rPr>
              <a:t>Жезказганской</a:t>
            </a:r>
            <a:r>
              <a:rPr lang="ru-RU" sz="2400" b="1" i="1" dirty="0" smtClean="0">
                <a:latin typeface="+mn-lt"/>
                <a:cs typeface="Times New Roman" pitchFamily="18" charset="0"/>
              </a:rPr>
              <a:t> ТЭЦ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60212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	</a:t>
            </a:r>
            <a:endParaRPr lang="ru-RU" sz="1800" b="1" dirty="0" smtClean="0">
              <a:cs typeface="Times New Roman" pitchFamily="18" charset="0"/>
            </a:endParaRPr>
          </a:p>
          <a:p>
            <a:pPr indent="-7620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Жезказганская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теплоэлектроцентраль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marL="266700" indent="-266700" eaLnBrk="1" fontAlgn="auto" hangingPunct="1">
              <a:spcAft>
                <a:spcPts val="0"/>
              </a:spcAft>
              <a:buAutoNum type="arabicPeriod"/>
              <a:defRPr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Жезказганская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ТЭЦ введена в эксплуатацию </a:t>
            </a:r>
          </a:p>
          <a:p>
            <a:pPr marL="0" indent="266700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1952 году,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снабжает электро/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теплоэнергией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266700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предприятия ТОО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«Корпорация Казахмыс»,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indent="266700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расположенные на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Жезказганской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промплощадке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indent="266700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так же осуществляет отпуск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тепловой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энергии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indent="266700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жилищно-коммунального хозяйства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г.Жезказган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			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2.  Установленная электрическая мощность	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  -252 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МВт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    Располагаемая электрическая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мощность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-252 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МВт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3.  Установленная тепловая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мощность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   -564 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Гкал/час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    Располагаемая тепловая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мощность       -490 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Гкал/час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	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	Состав основного энергетического оборудования :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- установлено 8 котлов высокого давления  типа ТП-10 (ст.№4,5,6,7) Таганрогского котлостроительного завода,ТП-13«Б» (ст.№8,9) Таганрогского котлостроительного завода, БКЗ-220 (ст.№10,11) Барнаульского котлостроительного завода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паропроизводительностью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220т/ч.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- установлено 5 турбины высокого давления типа Т-50/60-8,8 (ст. №4), Т-42-90 (ст. №5), ПТ-50-90 (ст. № 6), ПТ-60-90 (ст. № 7), Т-50/60-8,8 (ст. №8).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В 2018 году введена в эксплуатацию турбина ст. №8 типа Т-50/60-8,8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 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-1"/>
            <a:ext cx="1259632" cy="548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AsetAr\Pictures\Без названия (2)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6000"/>
                    </a14:imgEffect>
                    <a14:imgEffect>
                      <a14:brightnessContrast bright="17000" contrast="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652" y="1772816"/>
            <a:ext cx="3974237" cy="250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B4AC3-39E6-42E9-BD70-02680C6436F6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4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A0BBDC"/>
          </a:solidFill>
        </p:spPr>
        <p:txBody>
          <a:bodyPr/>
          <a:lstStyle/>
          <a:p>
            <a:pPr eaLnBrk="1" hangingPunct="1"/>
            <a:r>
              <a:rPr lang="ru-RU" sz="2400" b="1" i="1" dirty="0" smtClean="0">
                <a:latin typeface="+mn-lt"/>
                <a:cs typeface="Times New Roman" pitchFamily="18" charset="0"/>
              </a:rPr>
              <a:t>Информация о проектах тарифов</a:t>
            </a:r>
            <a:br>
              <a:rPr lang="ru-RU" sz="2400" b="1" i="1" dirty="0" smtClean="0">
                <a:latin typeface="+mn-lt"/>
                <a:cs typeface="Times New Roman" pitchFamily="18" charset="0"/>
              </a:rPr>
            </a:br>
            <a:r>
              <a:rPr lang="ru-RU" sz="2400" b="1" i="1" dirty="0" smtClean="0">
                <a:latin typeface="+mn-lt"/>
                <a:cs typeface="Times New Roman" pitchFamily="18" charset="0"/>
              </a:rPr>
              <a:t> Жезказганской </a:t>
            </a:r>
            <a:r>
              <a:rPr lang="ru-RU" sz="2400" b="1" i="1" dirty="0">
                <a:latin typeface="+mn-lt"/>
                <a:cs typeface="Times New Roman" pitchFamily="18" charset="0"/>
              </a:rPr>
              <a:t>ТЭЦ</a:t>
            </a:r>
            <a:endParaRPr lang="ru-RU" sz="2400" b="1" i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4100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280920" cy="5452715"/>
          </a:xfrm>
        </p:spPr>
        <p:txBody>
          <a:bodyPr/>
          <a:lstStyle/>
          <a:p>
            <a:pPr marL="0" indent="361950" algn="just" eaLnBrk="1" hangingPunct="1">
              <a:buFont typeface="Wingdings 2" pitchFamily="18" charset="2"/>
              <a:buNone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indent="361950" algn="just" eaLnBrk="1" hangingPunct="1">
              <a:buFont typeface="Wingdings 2" pitchFamily="18" charset="2"/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Действующий тариф на производство тепловой энергии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Жезказганской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ТЭЦ ТОО «Kazakhmys Energy» (Казахмыс Энерджи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был утвержден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Приказом ДКРЕМ МНЭ РК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по Карагандинской области №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22-ОД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от 18.02.21г. 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соответствие с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пп.1 п.601 «Правил формирования тарифов», утвержденных Приказом Министра национальной экономики Республики Казахстан № 90 от 19 ноября 2019 года (далее ПФТ),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 связи с изменением стоимости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стратегических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товаров (уголь), с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вводом в действие с 01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апреля 2021г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в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размере: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2840,04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тенге/Гкал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без учёта НДС, в том числе по группам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потребителей:  </a:t>
            </a:r>
          </a:p>
          <a:p>
            <a:pPr marL="0" indent="361950" algn="just" eaLnBrk="1" hangingPunct="1">
              <a:buFont typeface="Wingdings 2" pitchFamily="18" charset="2"/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АО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«Предприятие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тепловодоснабжения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» -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1964,62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тенге/Гкал, </a:t>
            </a:r>
          </a:p>
          <a:p>
            <a:pPr marL="0" indent="361950" algn="just" eaLnBrk="1" hangingPunct="1">
              <a:buFont typeface="Wingdings 2" pitchFamily="18" charset="2"/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прочие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потребители –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7128,96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тенге/Гкал.</a:t>
            </a:r>
          </a:p>
          <a:p>
            <a:pPr marL="0" indent="361950" algn="just" eaLnBrk="1" hangingPunct="1">
              <a:buFont typeface="Wingdings 2" pitchFamily="18" charset="2"/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indent="361950" algn="just" eaLnBrk="1" hangingPunct="1">
              <a:buFont typeface="Wingdings 2" pitchFamily="18" charset="2"/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 тарифной смете, утвержденной данным приказом изменились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только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статьи затрат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включающие использование стратегических товаров, т.е. по статье «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Топливо (цена угля)»,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остальные статьи затрат остались на уровне тарифной сметы, утвержденной Приказом ДКРЕМ 185-ОД в июне 2014г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3" y="0"/>
            <a:ext cx="1299737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B4AC3-39E6-42E9-BD70-02680C6436F6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A0BBDC"/>
          </a:solidFill>
        </p:spPr>
        <p:txBody>
          <a:bodyPr/>
          <a:lstStyle/>
          <a:p>
            <a:pPr eaLnBrk="1" hangingPunct="1"/>
            <a:r>
              <a:rPr lang="ru-RU" sz="2400" b="1" i="1" dirty="0">
                <a:cs typeface="Times New Roman" pitchFamily="18" charset="0"/>
              </a:rPr>
              <a:t>Информация о действующих тарифах</a:t>
            </a:r>
            <a:br>
              <a:rPr lang="ru-RU" sz="2400" b="1" i="1" dirty="0">
                <a:cs typeface="Times New Roman" pitchFamily="18" charset="0"/>
              </a:rPr>
            </a:br>
            <a:r>
              <a:rPr lang="ru-RU" sz="2400" b="1" i="1" dirty="0">
                <a:cs typeface="Times New Roman" pitchFamily="18" charset="0"/>
              </a:rPr>
              <a:t> Жезказганской ТЭЦ</a:t>
            </a:r>
            <a:endParaRPr lang="ru-RU" sz="2400" b="1" i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4100" name="Содержимое 2"/>
          <p:cNvSpPr>
            <a:spLocks noGrp="1"/>
          </p:cNvSpPr>
          <p:nvPr>
            <p:ph idx="1"/>
          </p:nvPr>
        </p:nvSpPr>
        <p:spPr>
          <a:xfrm>
            <a:off x="539552" y="836712"/>
            <a:ext cx="8280920" cy="5884763"/>
          </a:xfrm>
        </p:spPr>
        <p:txBody>
          <a:bodyPr/>
          <a:lstStyle/>
          <a:p>
            <a:pPr marL="0" indent="361950" algn="just" eaLnBrk="1" hangingPunct="1">
              <a:buFont typeface="Wingdings 2" pitchFamily="18" charset="2"/>
              <a:buNone/>
            </a:pP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indent="361950" algn="just" eaLnBrk="1" hangingPunct="1">
              <a:buFont typeface="Wingdings 2" pitchFamily="18" charset="2"/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сегодняшний день уровень утвержденного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тарифа ЖТЭЦ не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покрывает затраты на услуги производства тепловой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энергии: при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утвержденном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тарифе – 2840,04 тенге/Гкал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фактическая себестоимость производства тепловой энергии за 2022г сложилась в размере -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4 357,94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тг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/Гкал, за 4 законченных квартала -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4 967,72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тг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/Гкал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0" indent="361950" algn="just" eaLnBrk="1" hangingPunct="1">
              <a:buFont typeface="Wingdings 2" pitchFamily="18" charset="2"/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 рамках реализации Послания Президента Республики Казахстан по направлению «Тариф в обмен на инвестиции», в 2023 году были внесены изменения в Законодательство в сфере естественных монополий. </a:t>
            </a:r>
          </a:p>
          <a:p>
            <a:pPr marL="0" indent="361950" algn="just" eaLnBrk="1" hangingPunct="1">
              <a:buFont typeface="Wingdings 2" pitchFamily="18" charset="2"/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 связи с этим, в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целях повышения эффективности деятельности Жезказганской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ТЭЦ, в рамках реализации новой тарифной политики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ТОО «Kazakhmys Energy» (Казахмыс Энерджи) 13.06.2023г обратилось в ДКРЕМ Министерства национальной экономики РК по области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Ұлытау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 заявкой на утверждение тарифа и тарифной сметы на услуги производства тепловой энергии, разработанных в соответствии с Правилами формирования тарифов, утвержденными приказом Министра национальной экономики Республики Казахстан от 19 ноября 2019 года № 90.</a:t>
            </a:r>
          </a:p>
          <a:p>
            <a:pPr marL="0" indent="361950" algn="just" eaLnBrk="1" hangingPunct="1">
              <a:buFont typeface="Wingdings 2" pitchFamily="18" charset="2"/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Проект тарифа на 2023-2027гг в среднем составил  - 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4 976,46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тенге/Гкал (в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т.ч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по годам: 2023г -   4 525,09 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тг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/Гкал, 2024г - 4 837,57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тг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/Гкал, 2025г – 5 002,75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тг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/Гкал, 2026г – 5 171,92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тг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/Гкал, 2027г - 5 344,97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тг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/Гкал), с учетом дифференциации по потребителям: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1550" dirty="0" smtClean="0">
                <a:latin typeface="Arial" pitchFamily="34" charset="0"/>
                <a:cs typeface="Arial" pitchFamily="34" charset="0"/>
              </a:rPr>
              <a:t>АО «Предприятие </a:t>
            </a:r>
            <a:r>
              <a:rPr lang="ru-RU" sz="1550" dirty="0" err="1" smtClean="0">
                <a:latin typeface="Arial" pitchFamily="34" charset="0"/>
                <a:cs typeface="Arial" pitchFamily="34" charset="0"/>
              </a:rPr>
              <a:t>тепловодоснабжения</a:t>
            </a:r>
            <a:r>
              <a:rPr lang="ru-RU" sz="1550" dirty="0" smtClean="0">
                <a:latin typeface="Arial" pitchFamily="34" charset="0"/>
                <a:cs typeface="Arial" pitchFamily="34" charset="0"/>
              </a:rPr>
              <a:t>» - </a:t>
            </a:r>
            <a:r>
              <a:rPr lang="ru-RU" sz="1550" b="1" dirty="0" smtClean="0">
                <a:latin typeface="Arial" pitchFamily="34" charset="0"/>
                <a:cs typeface="Arial" pitchFamily="34" charset="0"/>
              </a:rPr>
              <a:t>2 509,93 </a:t>
            </a:r>
            <a:r>
              <a:rPr lang="ru-RU" sz="1550" dirty="0" smtClean="0">
                <a:latin typeface="Arial" pitchFamily="34" charset="0"/>
                <a:cs typeface="Arial" pitchFamily="34" charset="0"/>
              </a:rPr>
              <a:t>тенге/Гкал (рост тарифа – 27,8%)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1550" dirty="0" smtClean="0">
                <a:latin typeface="Arial" pitchFamily="34" charset="0"/>
                <a:cs typeface="Arial" pitchFamily="34" charset="0"/>
              </a:rPr>
              <a:t>Прочие потребители</a:t>
            </a:r>
            <a:r>
              <a:rPr lang="en-US" sz="15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5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1550" b="1" dirty="0" smtClean="0">
                <a:latin typeface="Arial" pitchFamily="34" charset="0"/>
                <a:cs typeface="Arial" pitchFamily="34" charset="0"/>
              </a:rPr>
              <a:t>9 107,71</a:t>
            </a:r>
            <a:r>
              <a:rPr lang="ru-RU" sz="1550" dirty="0" smtClean="0">
                <a:latin typeface="Arial" pitchFamily="34" charset="0"/>
                <a:cs typeface="Arial" pitchFamily="34" charset="0"/>
              </a:rPr>
              <a:t> тенге/Гкал (рост тарифа – 27,8%)</a:t>
            </a:r>
          </a:p>
          <a:p>
            <a:pPr marL="0" indent="0" algn="ctr">
              <a:buNone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0" indent="361950" algn="just" eaLnBrk="1" hangingPunct="1">
              <a:buFont typeface="Wingdings 2" pitchFamily="18" charset="2"/>
              <a:buNone/>
            </a:pPr>
            <a:endParaRPr lang="ru-RU" sz="14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3" y="0"/>
            <a:ext cx="1299737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B4AC3-39E6-42E9-BD70-02680C6436F6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12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rmAutofit fontScale="97500"/>
          </a:bodyPr>
          <a:lstStyle/>
          <a:p>
            <a:pPr indent="447675" fontAlgn="auto">
              <a:spcAft>
                <a:spcPts val="0"/>
              </a:spcAft>
              <a:defRPr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Отпуск тепловой энергии потребителям ЖТЭЦ</a:t>
            </a:r>
            <a:endParaRPr lang="ru-RU" sz="2400" b="0" i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1" y="0"/>
            <a:ext cx="1299740" cy="4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849044"/>
              </p:ext>
            </p:extLst>
          </p:nvPr>
        </p:nvGraphicFramePr>
        <p:xfrm>
          <a:off x="1547664" y="1124744"/>
          <a:ext cx="6426200" cy="2057400"/>
        </p:xfrm>
        <a:graphic>
          <a:graphicData uri="http://schemas.openxmlformats.org/drawingml/2006/table">
            <a:tbl>
              <a:tblPr/>
              <a:tblGrid>
                <a:gridCol w="380812"/>
                <a:gridCol w="4750628"/>
                <a:gridCol w="1294760"/>
              </a:tblGrid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Объем тэ (проект/факт 4 зак.квартала)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1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 "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KAZAKHMYS SMELTING (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КАЗАХМЫС СМЭЛТИНГ)"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203 838,55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2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 «Корпорация Казахмыс»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209 685,86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3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АО "Предприятие тепловодоснабжения"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707 305,00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Прочие потребители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8 767,18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ИТОГО: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1 129 596,58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7419813"/>
              </p:ext>
            </p:extLst>
          </p:nvPr>
        </p:nvGraphicFramePr>
        <p:xfrm>
          <a:off x="1763688" y="2852936"/>
          <a:ext cx="525658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i="1" dirty="0">
                <a:latin typeface="+mn-lt"/>
                <a:cs typeface="Times New Roman" pitchFamily="18" charset="0"/>
              </a:rPr>
              <a:t>Информация об инвестиционных </a:t>
            </a:r>
            <a:r>
              <a:rPr lang="ru-RU" sz="2000" i="1" dirty="0" smtClean="0">
                <a:latin typeface="+mn-lt"/>
                <a:cs typeface="Times New Roman" pitchFamily="18" charset="0"/>
              </a:rPr>
              <a:t>мероприятиях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000" i="1" dirty="0" smtClean="0">
                <a:latin typeface="+mn-lt"/>
                <a:cs typeface="Times New Roman" pitchFamily="18" charset="0"/>
              </a:rPr>
              <a:t>за </a:t>
            </a:r>
            <a:r>
              <a:rPr lang="ru-RU" sz="2000" i="1" dirty="0">
                <a:latin typeface="+mn-lt"/>
                <a:cs typeface="Times New Roman" pitchFamily="18" charset="0"/>
              </a:rPr>
              <a:t>счет амортизационных </a:t>
            </a:r>
            <a:r>
              <a:rPr lang="ru-RU" sz="2000" i="1" dirty="0" smtClean="0">
                <a:latin typeface="+mn-lt"/>
                <a:cs typeface="Times New Roman" pitchFamily="18" charset="0"/>
              </a:rPr>
              <a:t> </a:t>
            </a:r>
            <a:r>
              <a:rPr lang="ru-RU" sz="2000" i="1" dirty="0">
                <a:latin typeface="+mn-lt"/>
                <a:cs typeface="Times New Roman" pitchFamily="18" charset="0"/>
              </a:rPr>
              <a:t>отчислений и прибыли, включенных в тариф</a:t>
            </a:r>
            <a:endParaRPr lang="ru-RU" sz="2000" b="0" i="1" dirty="0">
              <a:latin typeface="+mn-lt"/>
              <a:cs typeface="Times New Roman" pitchFamily="18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488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667809"/>
              </p:ext>
            </p:extLst>
          </p:nvPr>
        </p:nvGraphicFramePr>
        <p:xfrm>
          <a:off x="179512" y="1268760"/>
          <a:ext cx="8784974" cy="3023640"/>
        </p:xfrm>
        <a:graphic>
          <a:graphicData uri="http://schemas.openxmlformats.org/drawingml/2006/table">
            <a:tbl>
              <a:tblPr/>
              <a:tblGrid>
                <a:gridCol w="329055"/>
                <a:gridCol w="2191225"/>
                <a:gridCol w="709041"/>
                <a:gridCol w="573931"/>
                <a:gridCol w="573931"/>
                <a:gridCol w="573931"/>
                <a:gridCol w="573931"/>
                <a:gridCol w="573931"/>
                <a:gridCol w="2685998"/>
              </a:tblGrid>
              <a:tr h="389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№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Наименование мероприятий инвестиционной программы (проекта)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Всего на реализацию мероприятий ИП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в том числе по годам реализации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Цели, ожидаемый эффект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</a:tr>
              <a:tr h="327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2023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2024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2025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2026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2027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0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Капитальный ремонт котлоагрегата ст.№ 4</a:t>
                      </a:r>
                    </a:p>
                  </a:txBody>
                  <a:tcPr marL="64668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704 244   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704 244   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 период капитального ремонта (в рамках проекта тарифа на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теплоэнергию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 планируется замена водяного экономайзера 1 ступени, 8-ми кубов ВЗП верхнего яруса, радиационный пароперегреватель,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ширмовый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пароперегреватель, конвективный пароперегреватель 1-ст., короба грязных газов, эмульгаторов, запорной и регулирующей арматуры.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Также планируется ремонт дутьевых вентиляторов, дымососов, мельничных вентиляторов, шаровых барабанных мельниц, корпусов циклонов сепараторов, ремонт короба горячего воздуха, шнековых ванн и холодных воронок, каналов ГЗУ.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Реализация мероприятий инвестиционной программы 2023-2027 позволит снизить аварийность оборудования, износ, повысить надёжность работы теплоцентрали. Улучшатся технико-экономические показатели работы оборудования, КПД котлов и повысится уровень качества теплоснабжения в целом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Капитальный ремонт котлоагрегата ст.№ 5</a:t>
                      </a:r>
                    </a:p>
                  </a:txBody>
                  <a:tcPr marL="64668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709 792   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709 792   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Капитальный ремонт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котлоагрегата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ст.№ 11</a:t>
                      </a:r>
                    </a:p>
                  </a:txBody>
                  <a:tcPr marL="64668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709 351   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709 351   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Капитальный ремонт котлоагрегата ст.№ 6</a:t>
                      </a:r>
                    </a:p>
                  </a:txBody>
                  <a:tcPr marL="64668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710 110   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710 110   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Капитальный ремонт котлоагрегата ст.№ 9</a:t>
                      </a:r>
                    </a:p>
                  </a:txBody>
                  <a:tcPr marL="64668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710 233   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710 233   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49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Сумма затрат, направленных на достижение целевых показателей ИП</a:t>
                      </a:r>
                    </a:p>
                  </a:txBody>
                  <a:tcPr marL="64668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      3 543 730   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  704 244   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  709 792   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  709 351   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  710 110   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  710 233   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083126"/>
              </p:ext>
            </p:extLst>
          </p:nvPr>
        </p:nvGraphicFramePr>
        <p:xfrm>
          <a:off x="190128" y="4509120"/>
          <a:ext cx="8774360" cy="812521"/>
        </p:xfrm>
        <a:graphic>
          <a:graphicData uri="http://schemas.openxmlformats.org/drawingml/2006/table">
            <a:tbl>
              <a:tblPr/>
              <a:tblGrid>
                <a:gridCol w="404725"/>
                <a:gridCol w="2619613"/>
                <a:gridCol w="1141510"/>
                <a:gridCol w="936104"/>
                <a:gridCol w="864096"/>
                <a:gridCol w="936104"/>
                <a:gridCol w="936104"/>
                <a:gridCol w="936104"/>
              </a:tblGrid>
              <a:tr h="2550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Всего на реализацию мероприятий ИП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в том числе по годам реализации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0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</a:tr>
              <a:tr h="210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Амортизационные отчисления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1 159 144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219 238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224 849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230 072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238 307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246 678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Прибыль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2 384 586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485 005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484 943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479 280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471 803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463 555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5733256"/>
            <a:ext cx="8712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>
              <a:spcBef>
                <a:spcPct val="20000"/>
              </a:spcBef>
            </a:pPr>
            <a:r>
              <a:rPr lang="ru-RU" sz="1100" b="0" dirty="0">
                <a:latin typeface="Arial" pitchFamily="34" charset="0"/>
                <a:cs typeface="Arial" pitchFamily="34" charset="0"/>
              </a:rPr>
              <a:t>Согласно прогнозу влияния проекта инвестиционной программы, составляющая ИП в тарифе в среднем за весь период реализации (5 лет) сложилась на уровне – 627,43 тенге/Гкал.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66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rmAutofit fontScale="97500"/>
          </a:bodyPr>
          <a:lstStyle/>
          <a:p>
            <a:pPr indent="180975" fontAlgn="auto">
              <a:spcAft>
                <a:spcPts val="0"/>
              </a:spcAft>
              <a:defRPr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Проект тарифной сметы на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услуги </a:t>
            </a:r>
            <a:endParaRPr lang="ru-RU" sz="1800" i="1" dirty="0" smtClean="0">
              <a:latin typeface="Arial" pitchFamily="34" charset="0"/>
              <a:cs typeface="Arial" pitchFamily="34" charset="0"/>
            </a:endParaRPr>
          </a:p>
          <a:p>
            <a:pPr indent="180975" fontAlgn="auto">
              <a:spcAft>
                <a:spcPts val="0"/>
              </a:spcAft>
              <a:defRPr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производства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тепловой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энергии ЖТЭЦ  на 2023-2027 года</a:t>
            </a:r>
            <a:endParaRPr lang="ru-RU" sz="1800" b="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1" y="0"/>
            <a:ext cx="1299740" cy="4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760106"/>
              </p:ext>
            </p:extLst>
          </p:nvPr>
        </p:nvGraphicFramePr>
        <p:xfrm>
          <a:off x="114362" y="980728"/>
          <a:ext cx="8778118" cy="518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8" name="Лист" r:id="rId4" imgW="14725526" imgH="8696201" progId="Excel.Sheet.12">
                  <p:link updateAutomatic="1"/>
                </p:oleObj>
              </mc:Choice>
              <mc:Fallback>
                <p:oleObj name="Лист" r:id="rId4" imgW="14725526" imgH="869620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62" y="980728"/>
                        <a:ext cx="8778118" cy="5184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803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rmAutofit fontScale="97500"/>
          </a:bodyPr>
          <a:lstStyle/>
          <a:p>
            <a:pPr indent="180975" fontAlgn="auto">
              <a:spcAft>
                <a:spcPts val="0"/>
              </a:spcAft>
              <a:defRPr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Проект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тарифной сметы на услуги </a:t>
            </a:r>
          </a:p>
          <a:p>
            <a:pPr indent="180975" fontAlgn="auto">
              <a:spcAft>
                <a:spcPts val="0"/>
              </a:spcAft>
              <a:defRPr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производства тепловой энергии ЖТЭЦ  на 2023-2027 года</a:t>
            </a:r>
            <a:endParaRPr lang="ru-RU" sz="1800" b="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1" y="0"/>
            <a:ext cx="1299740" cy="4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4962"/>
              </p:ext>
            </p:extLst>
          </p:nvPr>
        </p:nvGraphicFramePr>
        <p:xfrm>
          <a:off x="107504" y="980728"/>
          <a:ext cx="8734544" cy="5040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Лист" r:id="rId4" imgW="14725526" imgH="8496430" progId="Excel.Sheet.12">
                  <p:link updateAutomatic="1"/>
                </p:oleObj>
              </mc:Choice>
              <mc:Fallback>
                <p:oleObj name="Лист" r:id="rId4" imgW="14725526" imgH="849643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504" y="980728"/>
                        <a:ext cx="8734544" cy="5040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203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Структура затрат в тарифе на производство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тепловой энергии ЖТЭЦ ТОО «Казахмыс Энерджи»</a:t>
            </a:r>
            <a:endParaRPr lang="ru-RU" sz="2000" b="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488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7384525"/>
              </p:ext>
            </p:extLst>
          </p:nvPr>
        </p:nvGraphicFramePr>
        <p:xfrm>
          <a:off x="3167335" y="4005064"/>
          <a:ext cx="5976665" cy="2716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3092465"/>
              </p:ext>
            </p:extLst>
          </p:nvPr>
        </p:nvGraphicFramePr>
        <p:xfrm>
          <a:off x="107505" y="908720"/>
          <a:ext cx="590465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0158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32324</TotalTime>
  <Words>889</Words>
  <Application>Microsoft Office PowerPoint</Application>
  <PresentationFormat>Экран (4:3)</PresentationFormat>
  <Paragraphs>204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Связи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Тема Office</vt:lpstr>
      <vt:lpstr>\\10.24.57.50\обменник пэо 2\!!! ТАРИФНАЯ ГРУППА\обменник ГТИ\ДКРЕМ\ЖТЭЦ\2023\Заявка на тариф ЖТЭЦ 2023-2027гг\Публичные слушания\Публичные слушания\проект тарифа ЖТЭЦ 2024-2028.xlsx!ТС слайд!R1C1:R38C11</vt:lpstr>
      <vt:lpstr>\\10.24.57.50\обменник пэо 2\!!! ТАРИФНАЯ ГРУППА\обменник ГТИ\ДКРЕМ\ЖТЭЦ\2023\Заявка на тариф ЖТЭЦ 2023-2027гг\Публичные слушания\Публичные слушания\проект тарифа ЖТЭЦ 2024-2028.xlsx!ТС слайд!R39C1:R72C11</vt:lpstr>
      <vt:lpstr>Презентация PowerPoint</vt:lpstr>
      <vt:lpstr>            Общая информация о Жезказганской ТЭЦ</vt:lpstr>
      <vt:lpstr>Информация о проектах тарифов  Жезказганской ТЭЦ</vt:lpstr>
      <vt:lpstr>Информация о действующих тарифах  Жезказганской ТЭЦ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ЗА 9 МЕСЯЦЕВ  ДЭС</dc:title>
  <dc:creator>Your User Name</dc:creator>
  <cp:lastModifiedBy>Оксана Подорожняк</cp:lastModifiedBy>
  <cp:revision>1248</cp:revision>
  <cp:lastPrinted>2023-10-09T12:30:06Z</cp:lastPrinted>
  <dcterms:created xsi:type="dcterms:W3CDTF">2009-10-06T11:47:54Z</dcterms:created>
  <dcterms:modified xsi:type="dcterms:W3CDTF">2023-10-12T06:43:01Z</dcterms:modified>
</cp:coreProperties>
</file>