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60" r:id="rId1"/>
  </p:sldMasterIdLst>
  <p:notesMasterIdLst>
    <p:notesMasterId r:id="rId11"/>
  </p:notesMasterIdLst>
  <p:handoutMasterIdLst>
    <p:handoutMasterId r:id="rId12"/>
  </p:handoutMasterIdLst>
  <p:sldIdLst>
    <p:sldId id="371" r:id="rId2"/>
    <p:sldId id="395" r:id="rId3"/>
    <p:sldId id="388" r:id="rId4"/>
    <p:sldId id="415" r:id="rId5"/>
    <p:sldId id="419" r:id="rId6"/>
    <p:sldId id="420" r:id="rId7"/>
    <p:sldId id="421" r:id="rId8"/>
    <p:sldId id="422" r:id="rId9"/>
    <p:sldId id="38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FF"/>
    <a:srgbClr val="0099CC"/>
    <a:srgbClr val="A0BBDC"/>
    <a:srgbClr val="009900"/>
    <a:srgbClr val="00FFFF"/>
    <a:srgbClr val="0000FF"/>
    <a:srgbClr val="FF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D0B9D4B-2205-4FE9-94D0-E4E0075D7127}" type="datetimeFigureOut">
              <a:rPr lang="ru-RU"/>
              <a:pPr>
                <a:defRPr/>
              </a:pPr>
              <a:t>28.07.2023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70BE25B5-424D-41E1-A7DB-0284C72350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5039D8A6-88A6-499B-AB1C-5EFA78FD009B}" type="datetimeFigureOut">
              <a:rPr lang="ru-RU"/>
              <a:pPr>
                <a:defRPr/>
              </a:pPr>
              <a:t>28.07.2023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EC42A078-58FA-49CA-ADEC-FFEB70DE4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3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8FF0-7D5D-4F96-A354-0A82027EA78C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BD29-0C1D-4450-A7A9-0C3671016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9B93-B2A3-4FA2-8295-C6D33657FD46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29CF-6530-485B-814D-B7DCE8BFD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391C-3EC0-42BA-8762-8DCD83C444F5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726E-AC62-4BC5-921D-5AC0AFFDB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B019-BE88-4DE7-88B1-146FA8A87B45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4AC3-39E6-42E9-BD70-02680C643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E2B0-C58A-43E9-B0AF-50391274540F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CBE-16C4-4B51-B281-71657A547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5867-30DF-4177-81B2-82AA3638F920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CE63-0D1A-4486-B681-497CAB10E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EF6AF-1C0B-45D2-ADE5-7FC060350D0E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385D-F272-4D19-8678-E64DE9DED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17BB-5F85-4403-AE65-DD773A7846BA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8280-DCB8-4FEE-9EB2-A7EBD2D669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448B1-C966-440F-B80E-2D4F6F64597F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8271-3410-4FF2-8B39-B7DDD0B49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B456-0816-48A7-8DBB-BC102DF5CBE1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69EC-79D9-4B6B-9A1F-D9939C3EC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76F8-FBC0-4EB9-8B9D-9CBF8E66828B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F290-6BFC-43D8-859E-3B3E9DA41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DF8711-101B-45F4-B91A-E1E3D7E1E168}" type="datetime1">
              <a:rPr lang="ru-RU" smtClean="0"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220-3FE1-4A86-A4D3-1010817D5A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1%20&#1055;&#1054;&#1051;&#1059;&#1043;&#1054;&#1044;&#1048;&#1045;%202023&#1075;\2.%20&#1046;&#1058;&#1069;&#1062;\7.%20&#1054;&#1073;&#1098;&#1077;&#1084;%20&#1086;&#1082;&#1072;&#1079;&#1072;&#1085;&#1085;&#1099;&#1093;%20&#1091;&#1089;&#1083;&#1091;&#1075;.xlsx!&#1086;&#1073;&#1098;&#1077;&#1084;%20&#1087;&#1088;&#1086;&#1080;&#1079;&#1074;&#1086;&#1076;&#1089;&#1090;&#1074;&#1072;!%5b7.%20&#1054;&#1073;&#1098;&#1077;&#1084;%20&#1086;&#1082;&#1072;&#1079;&#1072;&#1085;&#1085;&#1099;&#1093;%20&#1091;&#1089;&#1083;&#1091;&#1075;.xlsx%5d&#1086;&#1073;&#1098;&#1077;&#1084;%20&#1087;&#1088;&#1086;&#1080;&#1079;&#1074;&#1086;&#1076;&#1089;&#1090;&#1074;&#1072;%20&#1044;&#1080;&#1072;&#1075;&#1088;&#1072;&#1084;&#1084;&#1072;%201" TargetMode="External"/><Relationship Id="rId5" Type="http://schemas.openxmlformats.org/officeDocument/2006/relationships/image" Target="../media/image3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1%20&#1055;&#1054;&#1051;&#1059;&#1043;&#1054;&#1044;&#1048;&#1045;%202023&#1075;\2.%20&#1046;&#1058;&#1069;&#1062;\7.%20&#1054;&#1073;&#1098;&#1077;&#1084;%20&#1086;&#1082;&#1072;&#1079;&#1072;&#1085;&#1085;&#1099;&#1093;%20&#1091;&#1089;&#1083;&#1091;&#1075;.xlsx!&#1086;&#1073;&#1098;&#1077;&#1084;%20&#1087;&#1088;&#1086;&#1080;&#1079;&#1074;&#1086;&#1076;&#1089;&#1090;&#1074;&#1072;!R3C1:R9C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1%20&#1055;&#1054;&#1051;&#1059;&#1043;&#1054;&#1044;&#1048;&#1045;%202023&#1075;\&#1055;&#1088;&#1077;&#1079;&#1077;&#1085;&#1090;&#1072;&#1094;&#1080;&#1080;%20&#1082;%20&#1086;&#1090;&#1095;&#1077;&#1090;&#1091;-1%20&#1087;&#1086;&#1083;&#1091;&#1075;-2023&#1075;\&#1046;&#1058;&#1069;&#1062;-&#1082;%20&#1087;&#1088;&#1077;&#1079;&#1077;&#1085;&#1090;&#1072;&#1094;&#1080;&#1080;-1%20&#1087;&#1086;&#1083;&#1091;&#1075;%202023&#1075;.xlsx!&#1058;&#1057;%20&#1046;&#1058;&#1069;&#1062;-2023!R10C2:R48C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1%20&#1055;&#1054;&#1051;&#1059;&#1043;&#1054;&#1044;&#1048;&#1045;%202023&#1075;\&#1055;&#1088;&#1077;&#1079;&#1077;&#1085;&#1090;&#1072;&#1094;&#1080;&#1080;%20&#1082;%20&#1086;&#1090;&#1095;&#1077;&#1090;&#1091;-1%20&#1087;&#1086;&#1083;&#1091;&#1075;-2023&#1075;\&#1046;&#1058;&#1069;&#1062;-&#1082;%20&#1087;&#1088;&#1077;&#1079;&#1077;&#1085;&#1090;&#1072;&#1094;&#1080;&#1080;-1%20&#1087;&#1086;&#1083;&#1091;&#1075;%202023&#1075;.xlsx!&#1058;&#1057;%20&#1046;&#1058;&#1069;&#1062;-2023!R49C2:R83C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1%20&#1055;&#1054;&#1051;&#1059;&#1043;&#1054;&#1044;&#1048;&#1045;%202023&#1075;\&#1055;&#1088;&#1077;&#1079;&#1077;&#1085;&#1090;&#1072;&#1094;&#1080;&#1080;%20&#1082;%20&#1086;&#1090;&#1095;&#1077;&#1090;&#1091;-1%20&#1087;&#1086;&#1083;&#1091;&#1075;-2023&#1075;\&#1046;&#1058;&#1069;&#1062;-&#1082;%20&#1087;&#1088;&#1077;&#1079;&#1077;&#1085;&#1090;&#1072;&#1094;&#1080;&#1080;-1%20&#1087;&#1086;&#1083;&#1091;&#1075;%202023&#1075;.xlsx!&#1087;&#1088;&#1086;&#1080;&#1079;&#1074;&#1086;&#1076;&#1089;&#1090;&#1074;&#1086;%20&#1090;&#1077;&#1087;&#1083;&#1086;&#1074;&#1086;&#1081;%20&#1101;&#1085;&#1077;&#1088;&#1075;&#1080;&#1080;!R8C1:R17C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1%20&#1055;&#1054;&#1051;&#1059;&#1043;&#1054;&#1044;&#1048;&#1045;%202023&#1075;\&#1055;&#1088;&#1077;&#1079;&#1077;&#1085;&#1090;&#1072;&#1094;&#1080;&#1080;%20&#1082;%20&#1086;&#1090;&#1095;&#1077;&#1090;&#1091;-1%20&#1087;&#1086;&#1083;&#1091;&#1075;-2023&#1075;\&#1050;&#1086;&#1087;&#1080;&#1103;%20&#1050;&#1085;&#1080;&#1075;&#1072;1%20(3).xlsx!&#1046;&#1058;&#1069;&#1062;!R4C1:R10C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file:///\\10.24.57.50\&#1086;&#1073;&#1084;&#1077;&#1085;&#1085;&#1080;&#1082;%20&#1087;&#1101;&#1086;%202\!!!%20&#1058;&#1040;&#1056;&#1048;&#1060;&#1053;&#1040;&#1071;%20&#1043;&#1056;&#1059;&#1055;&#1055;&#1040;\&#1086;&#1073;&#1084;&#1077;&#1085;&#1085;&#1080;&#1082;%20&#1043;&#1058;&#1048;\&#1044;&#1050;&#1056;&#1045;&#1052;\&#1054;&#1058;&#1063;&#1045;&#1058;&#1067;%202023\1%20&#1055;&#1054;&#1051;&#1059;&#1043;&#1054;&#1044;&#1048;&#1045;%202023&#1075;\&#1044;&#1041;%20&#1079;&#1072;&#1076;&#1086;&#1083;&#1078;&#1077;&#1085;&#1085;&#1086;&#1089;&#1090;&#1100;%20&#1085;&#1072;%2001.07.2023&#1075;.xlsx!&#1090;&#1101;%20&#1046;&#1058;&#1069;&#1062;!R3C1:R14C6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setAr\Pictures\93_bi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9" y="404664"/>
            <a:ext cx="8791064" cy="59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714374" y="620688"/>
            <a:ext cx="8012113" cy="32146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600" i="1" dirty="0" err="1" smtClean="0">
                <a:latin typeface="+mn-lt"/>
                <a:cs typeface="Arial" pitchFamily="34" charset="0"/>
              </a:rPr>
              <a:t>Жезказганская</a:t>
            </a:r>
            <a:r>
              <a:rPr lang="ru-RU" sz="3600" i="1" dirty="0" smtClean="0">
                <a:latin typeface="+mn-lt"/>
                <a:cs typeface="Arial" pitchFamily="34" charset="0"/>
              </a:rPr>
              <a:t> ТЭЦ</a:t>
            </a:r>
            <a:endParaRPr lang="ru-RU" sz="3600" i="1" dirty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3600" i="1" dirty="0">
                <a:latin typeface="+mn-lt"/>
                <a:cs typeface="Arial" pitchFamily="34" charset="0"/>
              </a:rPr>
              <a:t> ТОО «</a:t>
            </a:r>
            <a:r>
              <a:rPr lang="en-US" sz="3600" i="1" dirty="0">
                <a:latin typeface="+mn-lt"/>
                <a:cs typeface="Arial" pitchFamily="34" charset="0"/>
              </a:rPr>
              <a:t>Kazakhmys Energy</a:t>
            </a:r>
            <a:r>
              <a:rPr lang="ru-RU" sz="3600" i="1" dirty="0">
                <a:latin typeface="+mn-lt"/>
                <a:cs typeface="Arial" pitchFamily="34" charset="0"/>
              </a:rPr>
              <a:t>» </a:t>
            </a:r>
            <a:r>
              <a:rPr lang="ru-RU" sz="3600" i="1" dirty="0" smtClean="0">
                <a:latin typeface="+mn-lt"/>
                <a:cs typeface="Arial" pitchFamily="34" charset="0"/>
              </a:rPr>
              <a:t>(</a:t>
            </a:r>
            <a:r>
              <a:rPr lang="ru-RU" sz="3600" i="1" dirty="0" err="1" smtClean="0">
                <a:latin typeface="+mn-lt"/>
                <a:cs typeface="Arial" pitchFamily="34" charset="0"/>
              </a:rPr>
              <a:t>Казахмыс</a:t>
            </a:r>
            <a:r>
              <a:rPr lang="ru-RU" sz="3600" i="1" dirty="0" smtClean="0">
                <a:latin typeface="+mn-lt"/>
                <a:cs typeface="Arial" pitchFamily="34" charset="0"/>
              </a:rPr>
              <a:t> </a:t>
            </a:r>
            <a:r>
              <a:rPr lang="ru-RU" sz="3600" i="1" dirty="0" err="1" smtClean="0">
                <a:latin typeface="+mn-lt"/>
                <a:cs typeface="Arial" pitchFamily="34" charset="0"/>
              </a:rPr>
              <a:t>Энерджи</a:t>
            </a:r>
            <a:r>
              <a:rPr lang="ru-RU" sz="3600" i="1" dirty="0" smtClean="0">
                <a:latin typeface="+mn-lt"/>
                <a:cs typeface="Arial" pitchFamily="34" charset="0"/>
              </a:rPr>
              <a:t>)</a:t>
            </a:r>
            <a:endParaRPr lang="ru-RU" sz="3600" i="1" dirty="0">
              <a:latin typeface="+mn-lt"/>
              <a:cs typeface="Arial" pitchFamily="34" charset="0"/>
            </a:endParaRPr>
          </a:p>
          <a:p>
            <a:pPr algn="ctr">
              <a:defRPr/>
            </a:pPr>
            <a:endParaRPr lang="ru-RU" sz="3600" i="1" dirty="0" smtClean="0"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sz="3600" i="1" dirty="0" smtClean="0">
                <a:latin typeface="+mn-lt"/>
                <a:cs typeface="Arial" pitchFamily="34" charset="0"/>
              </a:rPr>
              <a:t>Отчет о деятельности по предоставлению регулируемых услуг за 1 полугодие 2023г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A0BBDC"/>
          </a:solidFill>
        </p:spPr>
        <p:txBody>
          <a:bodyPr/>
          <a:lstStyle/>
          <a:p>
            <a:pPr eaLnBrk="1" hangingPunct="1"/>
            <a:r>
              <a:rPr lang="ru-RU" sz="2400" b="1" i="1" dirty="0">
                <a:latin typeface="+mn-lt"/>
                <a:cs typeface="Times New Roman" pitchFamily="18" charset="0"/>
              </a:rPr>
              <a:t>Общая информация о </a:t>
            </a:r>
            <a:r>
              <a:rPr lang="ru-RU" sz="2400" b="1" i="1" dirty="0" err="1" smtClean="0">
                <a:latin typeface="+mn-lt"/>
                <a:cs typeface="Times New Roman" pitchFamily="18" charset="0"/>
              </a:rPr>
              <a:t>Жезказганской</a:t>
            </a:r>
            <a:r>
              <a:rPr lang="ru-RU" sz="2400" b="1" i="1" dirty="0" smtClean="0">
                <a:latin typeface="+mn-lt"/>
                <a:cs typeface="Times New Roman" pitchFamily="18" charset="0"/>
              </a:rPr>
              <a:t> </a:t>
            </a:r>
            <a:r>
              <a:rPr lang="ru-RU" sz="2400" b="1" i="1" dirty="0">
                <a:latin typeface="+mn-lt"/>
                <a:cs typeface="Times New Roman" pitchFamily="18" charset="0"/>
              </a:rPr>
              <a:t>ТЭЦ</a:t>
            </a:r>
            <a:endParaRPr lang="ru-RU" sz="2400" b="1" i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179512" y="836711"/>
            <a:ext cx="8856984" cy="58847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Жезказганская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теплоэлектроцентраль осуществляет основные виды деятельности: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1. Производство тепловой энергии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2. Производство электрической энергии 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Кроме того, ЖТЭЦ осуществляет иные виды деятельности, не запрещенные действующим Законодательством.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Действующий тариф на производство тепловой энергии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ТЭЦ ТОО «Kazakhmys Energy» (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Энерджи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был утвержден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Приказом ДКРЕМ МНЭ РК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по Карагандинской области №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22-ОД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от 18.02.21г.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качестве чрезвычайной регулирующей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меры (ЧРМ)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 вводом в действие с 01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апреля 2021г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, в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размере: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2840,04 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тенге/Гкал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без учёта НДС, в том числе по группам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потребителей:      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АО «Предприятие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тепловодоснабжения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1964,62 тенге/Гкал, прочие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потребители –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7128,96 тенге/Гкал. (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тарифная смета скорректирована Приказом ДКРЕМ по Карагандинской области №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221-од от 17.11.22г.)</a:t>
            </a:r>
          </a:p>
          <a:p>
            <a:pPr marL="0" indent="361950" algn="just" eaLnBrk="1" hangingPunct="1">
              <a:buFont typeface="Wingdings 2" pitchFamily="18" charset="2"/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13 июня 2023 года Товариществом была подана заявка на утверждение тарифа на услуги по производству тепловой энергии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ТЭЦ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на 2023-2027гг., которая в данный момент находится на рассмотрении в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ДКРЕМ МНЭ 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РК по области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 Проект тарифа 2023-2027гг в среднем составил  -   4 976,46   тенге/Гкал (в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т.ч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. по годам: 2023г -   4 525,09  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/Гкал, 2024г -    4 837,57  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/Гкал, 2025г –  5 002,75  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/Гкал, 2026г -   5 171,92   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/Гкал, 2027г -   5 344,97  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тг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/Гкал).</a:t>
            </a:r>
          </a:p>
          <a:p>
            <a:pPr marL="0" indent="0" algn="ctr">
              <a:buNone/>
            </a:pP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Информация об основных финансовых показателях </a:t>
            </a:r>
          </a:p>
          <a:p>
            <a:pPr marL="0" indent="0" algn="ctr">
              <a:buNone/>
            </a:pP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Жезказганской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ТЭЦ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1 полугодие 2023г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i="1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итогам 1 полугодия 2023 года, при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утвержденном среднем тарифе на услуги по производству тепловой энергии 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2840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,04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тенге/Гкал и фактической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себестоимости -   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4 117,46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тг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/Гкал,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сложился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убыток в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размере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808 208,30  </a:t>
            </a:r>
            <a:r>
              <a:rPr lang="ru-RU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тыс.тенге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При этом рост фактической себестоимости к утвержденному тарифу составил – 45%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marL="0" indent="361950" algn="just" eaLnBrk="1" hangingPunct="1">
              <a:buFont typeface="Wingdings 2" pitchFamily="18" charset="2"/>
              <a:buNone/>
            </a:pP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3" y="0"/>
            <a:ext cx="1299737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4AC3-39E6-42E9-BD70-02680C6436F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447675" fontAlgn="auto">
              <a:spcAft>
                <a:spcPts val="0"/>
              </a:spcAft>
              <a:defRPr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Отпуск тепловой энергии потребителям ЖТЭЦ</a:t>
            </a:r>
            <a:endParaRPr lang="ru-RU" sz="2400" b="0" i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244228"/>
              </p:ext>
            </p:extLst>
          </p:nvPr>
        </p:nvGraphicFramePr>
        <p:xfrm>
          <a:off x="1052512" y="908720"/>
          <a:ext cx="70389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Лист" r:id="rId4" imgW="7038971" imgH="1904833" progId="Excel.Sheet.12">
                  <p:link updateAutomatic="1"/>
                </p:oleObj>
              </mc:Choice>
              <mc:Fallback>
                <p:oleObj name="Лист" r:id="rId4" imgW="7038971" imgH="190483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2512" y="908720"/>
                        <a:ext cx="7038975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94127"/>
              </p:ext>
            </p:extLst>
          </p:nvPr>
        </p:nvGraphicFramePr>
        <p:xfrm>
          <a:off x="2339752" y="2994025"/>
          <a:ext cx="4667250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Лист" r:id="rId6" imgW="4667084" imgH="3362389" progId="Excel.Sheet.12">
                  <p:link updateAutomatic="1"/>
                </p:oleObj>
              </mc:Choice>
              <mc:Fallback>
                <p:oleObj name="Лист" r:id="rId6" imgW="4667084" imgH="336238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39752" y="2994025"/>
                        <a:ext cx="4667250" cy="336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 smtClean="0">
                <a:ea typeface="+mj-ea"/>
                <a:cs typeface="Times New Roman" pitchFamily="18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Отчет по исполнению  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производства тепловой энергии ЖТЭЦ за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1 полугодие 2023 года</a:t>
            </a:r>
            <a:endParaRPr lang="ru-RU" sz="18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222253"/>
              </p:ext>
            </p:extLst>
          </p:nvPr>
        </p:nvGraphicFramePr>
        <p:xfrm>
          <a:off x="490899" y="836712"/>
          <a:ext cx="8003232" cy="5975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Лист" r:id="rId4" imgW="14420799" imgH="11849164" progId="Excel.Sheet.12">
                  <p:link updateAutomatic="1"/>
                </p:oleObj>
              </mc:Choice>
              <mc:Fallback>
                <p:oleObj name="Лист" r:id="rId4" imgW="14420799" imgH="1184916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0899" y="836712"/>
                        <a:ext cx="8003232" cy="5975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0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rmAutofit fontScale="97500"/>
          </a:bodyPr>
          <a:lstStyle/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 smtClean="0">
                <a:ea typeface="+mj-ea"/>
                <a:cs typeface="Times New Roman" pitchFamily="18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Отчет по исполнению  тарифной сметы на услуги </a:t>
            </a:r>
          </a:p>
          <a:p>
            <a:pPr indent="180975" fontAlgn="auto">
              <a:spcAft>
                <a:spcPts val="0"/>
              </a:spcAft>
              <a:defRPr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производства тепловой энергии ЖТЭЦ за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1 полугодие 2023 года</a:t>
            </a:r>
            <a:endParaRPr lang="ru-RU" sz="18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1" y="0"/>
            <a:ext cx="1299740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755299"/>
              </p:ext>
            </p:extLst>
          </p:nvPr>
        </p:nvGraphicFramePr>
        <p:xfrm>
          <a:off x="490544" y="836712"/>
          <a:ext cx="8003587" cy="597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Лист" r:id="rId4" imgW="14420799" imgH="11067908" progId="Excel.Sheet.12">
                  <p:link updateAutomatic="1"/>
                </p:oleObj>
              </mc:Choice>
              <mc:Fallback>
                <p:oleObj name="Лист" r:id="rId4" imgW="14420799" imgH="1106790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0544" y="836712"/>
                        <a:ext cx="8003587" cy="5974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0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Информация о </a:t>
            </a:r>
            <a:r>
              <a:rPr lang="ru-RU" sz="2000" i="1" dirty="0">
                <a:latin typeface="+mn-lt"/>
                <a:cs typeface="Times New Roman" pitchFamily="18" charset="0"/>
              </a:rPr>
              <a:t>достижении показателей </a:t>
            </a:r>
            <a:r>
              <a:rPr lang="ru-RU" sz="2000" i="1" dirty="0" smtClean="0">
                <a:latin typeface="+mn-lt"/>
                <a:cs typeface="Times New Roman" pitchFamily="18" charset="0"/>
              </a:rPr>
              <a:t>качества и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эффективности </a:t>
            </a:r>
            <a:r>
              <a:rPr lang="ru-RU" sz="2000" i="1" dirty="0">
                <a:latin typeface="+mn-lt"/>
                <a:cs typeface="Times New Roman" pitchFamily="18" charset="0"/>
              </a:rPr>
              <a:t>деятельности </a:t>
            </a:r>
            <a:r>
              <a:rPr lang="ru-RU" sz="2000" i="1" dirty="0" err="1" smtClean="0">
                <a:latin typeface="+mn-lt"/>
                <a:cs typeface="Times New Roman" pitchFamily="18" charset="0"/>
              </a:rPr>
              <a:t>Жезказганской</a:t>
            </a:r>
            <a:r>
              <a:rPr lang="ru-RU" sz="2000" i="1" dirty="0" smtClean="0">
                <a:latin typeface="+mn-lt"/>
                <a:cs typeface="Times New Roman" pitchFamily="18" charset="0"/>
              </a:rPr>
              <a:t> ТЭЦ за 1 полугодие 2023г.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745674"/>
              </p:ext>
            </p:extLst>
          </p:nvPr>
        </p:nvGraphicFramePr>
        <p:xfrm>
          <a:off x="323528" y="815677"/>
          <a:ext cx="8499532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Лист" r:id="rId4" imgW="12820686" imgH="8363053" progId="Excel.Sheet.12">
                  <p:link updateAutomatic="1"/>
                </p:oleObj>
              </mc:Choice>
              <mc:Fallback>
                <p:oleObj name="Лист" r:id="rId4" imgW="12820686" imgH="836305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815677"/>
                        <a:ext cx="8499532" cy="5544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8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008956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>
                <a:latin typeface="+mn-lt"/>
                <a:cs typeface="Times New Roman" pitchFamily="18" charset="0"/>
              </a:rPr>
              <a:t>Перспективы деятельности </a:t>
            </a:r>
            <a:r>
              <a:rPr lang="ru-RU" sz="2000" i="1" dirty="0" smtClean="0">
                <a:latin typeface="+mn-lt"/>
                <a:cs typeface="Times New Roman" pitchFamily="18" charset="0"/>
              </a:rPr>
              <a:t>ЖТЭЦ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ТОО </a:t>
            </a:r>
            <a:r>
              <a:rPr lang="ru-RU" sz="2000" i="1" dirty="0">
                <a:latin typeface="+mn-lt"/>
                <a:cs typeface="Times New Roman" pitchFamily="18" charset="0"/>
              </a:rPr>
              <a:t>"</a:t>
            </a:r>
            <a:r>
              <a:rPr lang="ru-RU" sz="2000" i="1" dirty="0" err="1">
                <a:latin typeface="+mn-lt"/>
                <a:cs typeface="Times New Roman" pitchFamily="18" charset="0"/>
              </a:rPr>
              <a:t>Kazakhmys</a:t>
            </a:r>
            <a:r>
              <a:rPr lang="ru-RU" sz="2000" i="1" dirty="0">
                <a:latin typeface="+mn-lt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cs typeface="Times New Roman" pitchFamily="18" charset="0"/>
              </a:rPr>
              <a:t>Energy</a:t>
            </a:r>
            <a:r>
              <a:rPr lang="ru-RU" sz="2000" i="1" dirty="0">
                <a:latin typeface="+mn-lt"/>
                <a:cs typeface="Times New Roman" pitchFamily="18" charset="0"/>
              </a:rPr>
              <a:t>"(</a:t>
            </a:r>
            <a:r>
              <a:rPr lang="ru-RU" sz="2000" i="1" dirty="0" err="1">
                <a:latin typeface="+mn-lt"/>
                <a:cs typeface="Times New Roman" pitchFamily="18" charset="0"/>
              </a:rPr>
              <a:t>Казахмыс</a:t>
            </a:r>
            <a:r>
              <a:rPr lang="ru-RU" sz="2000" i="1" dirty="0">
                <a:latin typeface="+mn-lt"/>
                <a:cs typeface="Times New Roman" pitchFamily="18" charset="0"/>
              </a:rPr>
              <a:t> </a:t>
            </a:r>
            <a:r>
              <a:rPr lang="ru-RU" sz="2000" i="1" dirty="0" err="1">
                <a:latin typeface="+mn-lt"/>
                <a:cs typeface="Times New Roman" pitchFamily="18" charset="0"/>
              </a:rPr>
              <a:t>Энерджи</a:t>
            </a:r>
            <a:r>
              <a:rPr lang="ru-RU" sz="2000" i="1" dirty="0">
                <a:latin typeface="+mn-lt"/>
                <a:cs typeface="Times New Roman" pitchFamily="18" charset="0"/>
              </a:rPr>
              <a:t>) на </a:t>
            </a:r>
            <a:r>
              <a:rPr lang="ru-RU" sz="2000" i="1" dirty="0" smtClean="0">
                <a:latin typeface="+mn-lt"/>
                <a:cs typeface="Times New Roman" pitchFamily="18" charset="0"/>
              </a:rPr>
              <a:t>202</a:t>
            </a:r>
            <a:r>
              <a:rPr lang="en-US" sz="2000" i="1" dirty="0" smtClean="0">
                <a:latin typeface="+mn-lt"/>
                <a:cs typeface="Times New Roman" pitchFamily="18" charset="0"/>
              </a:rPr>
              <a:t>3</a:t>
            </a:r>
            <a:r>
              <a:rPr lang="ru-RU" sz="2000" i="1" dirty="0" smtClean="0">
                <a:latin typeface="+mn-lt"/>
                <a:cs typeface="Times New Roman" pitchFamily="18" charset="0"/>
              </a:rPr>
              <a:t>г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448" y="1229126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3010" y="4581128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1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4872" y="1008956"/>
            <a:ext cx="87150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	На 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сегодняшний день в ДКРЕМ по области </a:t>
            </a:r>
            <a:r>
              <a:rPr lang="ru-RU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Ұлытау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 и Министерстве энергетики РК на рассмотрении находится заявка на утверждение инвестиционной программы по восстановлению, реконструкции оборудования, повышению надёжности и созданию новых активов </a:t>
            </a: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на 5-летний период (2023-2027гг.) по 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виду деятельности – производство тепловой энергии, на общую сумму  -  </a:t>
            </a: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8392 </a:t>
            </a:r>
            <a:r>
              <a:rPr lang="ru-RU" sz="1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в том числе по годам реализации: </a:t>
            </a:r>
          </a:p>
          <a:p>
            <a:pPr algn="just"/>
            <a:endParaRPr lang="ru-RU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Сумма на реализацию ИП ограничена суммой допустимого уровня прибыли и амортизационных отчислений, учтенных в действующей тарифной смете,  и в доле на тепловую энергию составляет – </a:t>
            </a: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3543,73 </a:t>
            </a:r>
            <a:r>
              <a:rPr lang="ru-RU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	Реализация 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мероприятий инвестиционной программы 2023-2027 года позволит, в первую очередь, обеспечить надежное бесперебойное снабжение теплом, что возможно при своевременном проведении капитальных ремонтов основного оборудования, обновлении вспомогательного оборудования.</a:t>
            </a:r>
          </a:p>
          <a:p>
            <a:pPr algn="just"/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рамках инвестиционной </a:t>
            </a: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  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на 2023 год запланировано мероприятие - Капитальный ремонт </a:t>
            </a:r>
            <a:r>
              <a:rPr lang="ru-RU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котлоагрегата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 ст.№4 , на сумму   -  704 243,63   </a:t>
            </a:r>
            <a:r>
              <a:rPr lang="ru-RU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тыс.тенге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 без учета НДС. </a:t>
            </a:r>
          </a:p>
          <a:p>
            <a:pPr algn="just"/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рамках реализации данного мероприятия инвестиционной программы, (Капитальный ремонт КА ст.№4 ЖТЭЦ),  был заключен договор Р2100008652 от 05.06.2023г. с ТОО «Монтажник-ЭМ» на сумму – 1 721 030 195,25  тенге с учетом НДС. (Наименование работ - Капитальный ремонт </a:t>
            </a:r>
            <a:r>
              <a:rPr lang="ru-RU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котлоагрегата</a:t>
            </a:r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 ст.№ 4) Фактическая дата вывода в ремонт КА ст.№4 – 10.05.2023г. Планируемый срок завершения – 15.08.2023г. Произведена предоплата на детали длительного изготовления и поставки в целях своевременного завершения ремонтных работ.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404937"/>
              </p:ext>
            </p:extLst>
          </p:nvPr>
        </p:nvGraphicFramePr>
        <p:xfrm>
          <a:off x="1771648" y="1862143"/>
          <a:ext cx="5501528" cy="2393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Лист" r:id="rId4" imgW="7705598" imgH="3352658" progId="Excel.Sheet.12">
                  <p:link updateAutomatic="1"/>
                </p:oleObj>
              </mc:Choice>
              <mc:Fallback>
                <p:oleObj name="Лист" r:id="rId4" imgW="7705598" imgH="335265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1648" y="1862143"/>
                        <a:ext cx="5501528" cy="2393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7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Информация о проводимой работе с потребителями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5371037"/>
            <a:ext cx="83529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/>
            <a:r>
              <a:rPr lang="ru-RU" b="0" i="1" dirty="0">
                <a:latin typeface="Arial" pitchFamily="34" charset="0"/>
                <a:cs typeface="Arial" pitchFamily="34" charset="0"/>
              </a:rPr>
              <a:t>ТОО «</a:t>
            </a:r>
            <a:r>
              <a:rPr lang="en-US" b="0" i="1" dirty="0">
                <a:latin typeface="Arial" pitchFamily="34" charset="0"/>
                <a:cs typeface="Arial" pitchFamily="34" charset="0"/>
              </a:rPr>
              <a:t>Kazakhmys Energy» (</a:t>
            </a:r>
            <a:r>
              <a:rPr lang="ru-RU" b="0" i="1" dirty="0" err="1">
                <a:latin typeface="Arial" pitchFamily="34" charset="0"/>
                <a:cs typeface="Arial" pitchFamily="34" charset="0"/>
              </a:rPr>
              <a:t>Казахмыс</a:t>
            </a:r>
            <a:r>
              <a:rPr lang="ru-RU" b="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0" i="1" dirty="0" err="1">
                <a:latin typeface="Arial" pitchFamily="34" charset="0"/>
                <a:cs typeface="Arial" pitchFamily="34" charset="0"/>
              </a:rPr>
              <a:t>Энерджи</a:t>
            </a:r>
            <a:r>
              <a:rPr lang="ru-RU" b="0" i="1" dirty="0" smtClean="0">
                <a:latin typeface="Arial" pitchFamily="34" charset="0"/>
                <a:cs typeface="Arial" pitchFamily="34" charset="0"/>
              </a:rPr>
              <a:t>) ведет постоянную работу по погашению дебиторской  задолженности, составляются соглашения и графики погашения. Также, в рамках договорных отношений составляются заявки на объем отпуска тепловой энергии, направляются уведомления о проведении сезонных включений/отключений подачи тепловой энергии и т.п.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043327"/>
              </p:ext>
            </p:extLst>
          </p:nvPr>
        </p:nvGraphicFramePr>
        <p:xfrm>
          <a:off x="683568" y="776959"/>
          <a:ext cx="7699265" cy="444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Лист" r:id="rId4" imgW="10848914" imgH="6267424" progId="Excel.Sheet.12">
                  <p:link updateAutomatic="1"/>
                </p:oleObj>
              </mc:Choice>
              <mc:Fallback>
                <p:oleObj name="Лист" r:id="rId4" imgW="10848914" imgH="626742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776959"/>
                        <a:ext cx="7699265" cy="4447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97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User\Рабочий стол\Old Desktop\Pictures\DES_Pistures_small\BCHP_1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4763" y="0"/>
            <a:ext cx="9139237" cy="68548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9219" name="Содержимое 4"/>
          <p:cNvSpPr txBox="1">
            <a:spLocks/>
          </p:cNvSpPr>
          <p:nvPr/>
        </p:nvSpPr>
        <p:spPr bwMode="auto">
          <a:xfrm>
            <a:off x="1714500" y="1643063"/>
            <a:ext cx="58578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5400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Благодарим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5400" i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24084</TotalTime>
  <Words>388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Calibri</vt:lpstr>
      <vt:lpstr>Times New Roman</vt:lpstr>
      <vt:lpstr>Wingdings 2</vt:lpstr>
      <vt:lpstr>Тема Office</vt:lpstr>
      <vt:lpstr>file:///\\10.24.57.50\обменник%20пэо%202\!!!%20ТАРИФНАЯ%20ГРУППА\обменник%20ГТИ\ДКРЕМ\ОТЧЕТЫ%202023\1%20ПОЛУГОДИЕ%202023г\2.%20ЖТЭЦ\7.%20Объем%20оказанных%20услуг.xlsx!объем%20производства!R3C1:R9C5</vt:lpstr>
      <vt:lpstr>file:///\\10.24.57.50\обменник%20пэо%202\!!!%20ТАРИФНАЯ%20ГРУППА\обменник%20ГТИ\ДКРЕМ\ОТЧЕТЫ%202023\1%20ПОЛУГОДИЕ%202023г\2.%20ЖТЭЦ\7.%20Объем%20оказанных%20услуг.xlsx!объем%20производства!%5b7.%20Объем%20оказанных%20услуг.xlsx%5dобъем%20производства%20Диаграмма%201</vt:lpstr>
      <vt:lpstr>file:///\\10.24.57.50\обменник%20пэо%202\!!!%20ТАРИФНАЯ%20ГРУППА\обменник%20ГТИ\ДКРЕМ\ОТЧЕТЫ%202023\1%20ПОЛУГОДИЕ%202023г\Презентации%20к%20отчету-1%20полуг-2023г\ЖТЭЦ-к%20презентации-1%20полуг%202023г.xlsx!ТС%20ЖТЭЦ-2023!R10C2:R48C8</vt:lpstr>
      <vt:lpstr>file:///\\10.24.57.50\обменник%20пэо%202\!!!%20ТАРИФНАЯ%20ГРУППА\обменник%20ГТИ\ДКРЕМ\ОТЧЕТЫ%202023\1%20ПОЛУГОДИЕ%202023г\Презентации%20к%20отчету-1%20полуг-2023г\ЖТЭЦ-к%20презентации-1%20полуг%202023г.xlsx!ТС%20ЖТЭЦ-2023!R49C2:R83C8</vt:lpstr>
      <vt:lpstr>file:///\\10.24.57.50\обменник%20пэо%202\!!!%20ТАРИФНАЯ%20ГРУППА\обменник%20ГТИ\ДКРЕМ\ОТЧЕТЫ%202023\1%20ПОЛУГОДИЕ%202023г\Презентации%20к%20отчету-1%20полуг-2023г\ЖТЭЦ-к%20презентации-1%20полуг%202023г.xlsx!производство%20тепловой%20энергии!R8C1:R17C7</vt:lpstr>
      <vt:lpstr>file:///\\10.24.57.50\обменник%20пэо%202\!!!%20ТАРИФНАЯ%20ГРУППА\обменник%20ГТИ\ДКРЕМ\ОТЧЕТЫ%202023\1%20ПОЛУГОДИЕ%202023г\Презентации%20к%20отчету-1%20полуг-2023г\Копия%20Книга1%20(3).xlsx!ЖТЭЦ!R4C1:R10C5</vt:lpstr>
      <vt:lpstr>\\10.24.57.50\обменник пэо 2\!!! ТАРИФНАЯ ГРУППА\обменник ГТИ\ДКРЕМ\ОТЧЕТЫ 2023\1 ПОЛУГОДИЕ 2023г\ДБ задолженность на 01.07.2023г.xlsx!тэ ЖТЭЦ!R3C1:R14C6</vt:lpstr>
      <vt:lpstr>Презентация PowerPoint</vt:lpstr>
      <vt:lpstr>Общая информация о Жезказганской ТЭЦ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 9 МЕСЯЦЕВ  ДЭС</dc:title>
  <dc:creator>Your User Name</dc:creator>
  <cp:lastModifiedBy>Алмагуль Нургалиева</cp:lastModifiedBy>
  <cp:revision>1202</cp:revision>
  <dcterms:created xsi:type="dcterms:W3CDTF">2009-10-06T11:47:54Z</dcterms:created>
  <dcterms:modified xsi:type="dcterms:W3CDTF">2023-07-28T11:59:48Z</dcterms:modified>
</cp:coreProperties>
</file>