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3"/>
  </p:notesMasterIdLst>
  <p:handoutMasterIdLst>
    <p:handoutMasterId r:id="rId14"/>
  </p:handoutMasterIdLst>
  <p:sldIdLst>
    <p:sldId id="371" r:id="rId2"/>
    <p:sldId id="395" r:id="rId3"/>
    <p:sldId id="388" r:id="rId4"/>
    <p:sldId id="413" r:id="rId5"/>
    <p:sldId id="421" r:id="rId6"/>
    <p:sldId id="419" r:id="rId7"/>
    <p:sldId id="417" r:id="rId8"/>
    <p:sldId id="422" r:id="rId9"/>
    <p:sldId id="418" r:id="rId10"/>
    <p:sldId id="423" r:id="rId11"/>
    <p:sldId id="3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28.07.2023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28.07.2023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3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44;&#1041;%20&#1079;&#1072;&#1076;&#1086;&#1083;&#1078;&#1077;&#1085;&#1085;&#1086;&#1089;&#1090;&#1100;%20&#1085;&#1072;%2001.07.2023&#1075;.xlsx!&#1090;&#1101;%20&#1041;&#1058;&#1069;&#1062;!R3C1:R15C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3.%20&#1041;&#1058;&#1069;&#1062;\&#1091;&#1089;&#1083;&#1091;&#1075;&#1080;%20&#1087;&#1088;&#1086;&#1080;&#1079;&#1074;&#1086;&#1076;&#1089;&#1090;&#1074;&#1072;%20&#1090;&#1077;&#1087;&#1083;&#1086;&#1074;&#1086;&#1081;%20&#1101;&#1085;&#1077;&#1088;&#1075;&#1080;&#1080;\7.%20&#1054;&#1073;&#1098;&#1077;&#1084;%20&#1086;&#1082;&#1072;&#1079;&#1072;&#1085;&#1085;&#1099;&#1093;%20&#1091;&#1089;&#1083;&#1091;&#1075;-2023.xlsx!&#1086;&#1073;&#1098;&#1077;&#1084;%20&#1087;&#1088;&#1086;&#1080;&#1079;&#1074;&#1086;&#1076;&#1089;&#1090;&#1074;&#1072;!%5b7.%20&#1054;&#1073;&#1098;&#1077;&#1084;%20&#1086;&#1082;&#1072;&#1079;&#1072;&#1085;&#1085;&#1099;&#1093;%20&#1091;&#1089;&#1083;&#1091;&#1075;-2023.xlsx%5d&#1086;&#1073;&#1098;&#1077;&#1084;%20&#1087;&#1088;&#1086;&#1080;&#1079;&#1074;&#1086;&#1076;&#1089;&#1090;&#1074;&#1072;%20&#1044;&#1080;&#1072;&#1075;&#1088;&#1072;&#1084;&#1084;&#1072;%201" TargetMode="External"/><Relationship Id="rId5" Type="http://schemas.openxmlformats.org/officeDocument/2006/relationships/image" Target="../media/image3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3.%20&#1041;&#1058;&#1069;&#1062;\&#1091;&#1089;&#1083;&#1091;&#1075;&#1080;%20&#1087;&#1088;&#1086;&#1080;&#1079;&#1074;&#1086;&#1076;&#1089;&#1090;&#1074;&#1072;%20&#1090;&#1077;&#1087;&#1083;&#1086;&#1074;&#1086;&#1081;%20&#1101;&#1085;&#1077;&#1088;&#1075;&#1080;&#1080;\7.%20&#1054;&#1073;&#1098;&#1077;&#1084;%20&#1086;&#1082;&#1072;&#1079;&#1072;&#1085;&#1085;&#1099;&#1093;%20&#1091;&#1089;&#1083;&#1091;&#1075;-2023.xlsx!&#1086;&#1073;&#1098;&#1077;&#1084;%20&#1087;&#1088;&#1086;&#1080;&#1079;&#1074;&#1086;&#1076;&#1089;&#1090;&#1074;&#1072;!R3C1:R9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41;&#1058;&#1069;&#1062;-&#1082;%20&#1087;&#1088;&#1077;&#1079;&#1077;&#1085;&#1090;&#1072;&#1094;&#1080;&#1080;-1%20&#1087;&#1086;&#1083;&#1091;&#1075;%202023&#1075;.xlsx!&#1090;&#1089;%20&#1041;&#1058;&#1069;&#1062;%202023&#1075;!R12C2:R46C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41;&#1058;&#1069;&#1062;-&#1082;%20&#1087;&#1088;&#1077;&#1079;&#1077;&#1085;&#1090;&#1072;&#1094;&#1080;&#1080;-1%20&#1087;&#1086;&#1083;&#1091;&#1075;%202023&#1075;.xlsx!&#1090;&#1089;%20&#1041;&#1058;&#1069;&#1062;%202023&#1075;!R47C2:R86C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41;&#1058;&#1069;&#1062;-&#1082;%20&#1087;&#1088;&#1077;&#1079;&#1077;&#1085;&#1090;&#1072;&#1094;&#1080;&#1080;-1%20&#1087;&#1086;&#1083;&#1091;&#1075;%202023&#1075;.xlsx!&#1087;&#1086;&#1082;&#1072;&#1079;.&#1082;&#1072;&#1095;%20(2023)!R8C1:R17C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41;&#1058;&#1069;&#1062;-&#1082;%20&#1087;&#1088;&#1077;&#1079;&#1077;&#1085;&#1090;&#1072;&#1094;&#1080;&#1080;-1%20&#1087;&#1086;&#1083;&#1091;&#1075;%202023&#1075;.xlsx!&#1086;&#1090;&#1074;&#1086;&#1076;!R9C2:R24C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4;&#1090;&#1095;&#1077;&#1090;%20&#1086;&#1073;%20&#1080;&#1089;&#1087;%20&#1048;&#1055;-%20&#1092;2.&#1087;&#1088;&#1080;&#1083;5(1%20&#1087;&#1086;&#1083;&#1091;&#1075;2023).xls!&#1041;&#1058;&#1069;&#1062;(&#1058;&#1069;,&#1086;&#1090;&#1074;&#1086;&#1076;)!R10C2:R15C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50;&#1086;&#1087;&#1080;&#1103;%20&#1050;&#1085;&#1080;&#1075;&#1072;1%20(3).xlsx!&#1041;&#1058;&#1069;&#1062;!R4C1:R10C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Безымянный223.bmp"/>
          <p:cNvPicPr>
            <a:picLocks noChangeAspect="1"/>
          </p:cNvPicPr>
          <p:nvPr/>
        </p:nvPicPr>
        <p:blipFill rotWithShape="1">
          <a:blip r:embed="rId2" cstate="print">
            <a:lum bright="24000" contrast="-9000"/>
          </a:blip>
          <a:srcRect l="4388" t="7975" r="4668" b="6023"/>
          <a:stretch/>
        </p:blipFill>
        <p:spPr bwMode="auto">
          <a:xfrm>
            <a:off x="110530" y="188295"/>
            <a:ext cx="8925966" cy="6337049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14374" y="620688"/>
            <a:ext cx="8012113" cy="3214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i="1" dirty="0" err="1" smtClean="0">
                <a:latin typeface="+mn-lt"/>
                <a:cs typeface="Arial" pitchFamily="34" charset="0"/>
              </a:rPr>
              <a:t>Балхашская</a:t>
            </a:r>
            <a:r>
              <a:rPr lang="ru-RU" sz="3600" i="1" dirty="0" smtClean="0">
                <a:latin typeface="+mn-lt"/>
                <a:cs typeface="Arial" pitchFamily="34" charset="0"/>
              </a:rPr>
              <a:t> ТЭЦ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 ТОО «</a:t>
            </a:r>
            <a:r>
              <a:rPr lang="en-US" sz="3600" i="1" dirty="0">
                <a:latin typeface="+mn-lt"/>
                <a:cs typeface="Arial" pitchFamily="34" charset="0"/>
              </a:rPr>
              <a:t>Kazakhmys Energy</a:t>
            </a:r>
            <a:r>
              <a:rPr lang="ru-RU" sz="3600" i="1" dirty="0">
                <a:latin typeface="+mn-lt"/>
                <a:cs typeface="Arial" pitchFamily="34" charset="0"/>
              </a:rPr>
              <a:t>» </a:t>
            </a:r>
            <a:r>
              <a:rPr lang="ru-RU" sz="3600" i="1" dirty="0" smtClean="0">
                <a:latin typeface="+mn-lt"/>
                <a:cs typeface="Arial" pitchFamily="34" charset="0"/>
              </a:rPr>
              <a:t>(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Казахмыс</a:t>
            </a:r>
            <a:r>
              <a:rPr lang="ru-RU" sz="3600" i="1" dirty="0" smtClean="0">
                <a:latin typeface="+mn-lt"/>
                <a:cs typeface="Arial" pitchFamily="34" charset="0"/>
              </a:rPr>
              <a:t> 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Энерджи</a:t>
            </a:r>
            <a:r>
              <a:rPr lang="ru-RU" sz="3600" i="1" dirty="0" smtClean="0">
                <a:latin typeface="+mn-lt"/>
                <a:cs typeface="Arial" pitchFamily="34" charset="0"/>
              </a:rPr>
              <a:t>)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ru-RU" sz="3600" i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Отчет о деятельности по предоставлению регулируемых услуг за </a:t>
            </a:r>
            <a:r>
              <a:rPr lang="ru-RU" sz="3600" i="1" dirty="0" smtClean="0">
                <a:latin typeface="+mn-lt"/>
                <a:cs typeface="Arial" pitchFamily="34" charset="0"/>
              </a:rPr>
              <a:t>1 полугодие 2023г</a:t>
            </a:r>
            <a:endParaRPr lang="ru-RU" sz="3600" i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539" y="5375002"/>
            <a:ext cx="828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0" dirty="0">
                <a:latin typeface="Arial" pitchFamily="34" charset="0"/>
                <a:cs typeface="Arial" pitchFamily="34" charset="0"/>
              </a:rPr>
              <a:t>ТОО «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Kazakhmys Energy» (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)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1761"/>
              </p:ext>
            </p:extLst>
          </p:nvPr>
        </p:nvGraphicFramePr>
        <p:xfrm>
          <a:off x="683568" y="791945"/>
          <a:ext cx="7560840" cy="446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Лист" r:id="rId4" imgW="12487199" imgH="7562683" progId="Excel.Sheet.12">
                  <p:link updateAutomatic="1"/>
                </p:oleObj>
              </mc:Choice>
              <mc:Fallback>
                <p:oleObj name="Лист" r:id="rId4" imgW="12487199" imgH="756268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791945"/>
                        <a:ext cx="7560840" cy="4467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6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ТЭЦ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43508" y="836712"/>
            <a:ext cx="8856984" cy="561662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Балхашская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теплоэлектроцентраль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Кроме того, БТЭЦ оказывает регулируемые услуги по отводу  сточных вод, а также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Действующий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тариф Балхашской ТЭЦ  ТОО «Kazakhmys Energy» (Казахмыс Энерджи)на услуги по производству тепловой энергии утвержден 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 от 22.11. 2022 года №227-ОД, который на сегодняшний день составляет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2892,94 тенге/Гкал без НДС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, в том числе по группам потребителей: для ТОО «Балхаш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» - 1584,0 тенге/Гкал без НДС; для прочих юридических лиц – 6138,12 тенге/Гкал без НДС.- для КГП «Су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Транс» - 1474,55 тенге/Гкал без НДС;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Действующий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тариф на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отвод сточных вод для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Балхашской ТЭЦ ТОО «Kazakhmys Energy» (Казахмыс Энерджи)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№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230-ОД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09.09.2015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в размере 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14,75 </a:t>
            </a:r>
            <a:r>
              <a:rPr lang="ru-RU" sz="1300" b="1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/м3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361950" algn="ctr" eaLnBrk="1" hangingPunct="1">
              <a:buFont typeface="Wingdings 2" pitchFamily="18" charset="2"/>
              <a:buNone/>
            </a:pP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marL="0" indent="361950" algn="ctr" eaLnBrk="1" hangingPunct="1">
              <a:buFont typeface="Wingdings 2" pitchFamily="18" charset="2"/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об основных финансовых</a:t>
            </a:r>
            <a:br>
              <a:rPr lang="ru-RU" sz="1600" b="1" i="1" dirty="0"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latin typeface="Arial" pitchFamily="34" charset="0"/>
                <a:cs typeface="Arial" pitchFamily="34" charset="0"/>
              </a:rPr>
              <a:t> показателях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ТЭЦ за 1 полугодие 2023г.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3" y="0"/>
            <a:ext cx="129973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514" y="5094690"/>
            <a:ext cx="874897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 algn="just" eaLnBrk="1" hangingPunct="1">
              <a:buNone/>
            </a:pP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По итогам 1 полугодия 2023 года, при утвержденном среднем тарифе на услуги по производству тепловой энергии – 2892,94 тенге/Гкал и фактической себестоимости</a:t>
            </a:r>
            <a:r>
              <a:rPr lang="en-US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4 184,99 </a:t>
            </a:r>
            <a:r>
              <a:rPr lang="ru-RU" sz="1300" b="0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b="0" i="1" dirty="0">
                <a:latin typeface="Arial" pitchFamily="34" charset="0"/>
                <a:cs typeface="Arial" pitchFamily="34" charset="0"/>
              </a:rPr>
              <a:t>/Гкал, сложился убыток в размере -    544 249,04  </a:t>
            </a:r>
            <a:r>
              <a:rPr lang="ru-RU" sz="1300" b="0" i="1" dirty="0" err="1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sz="1300" b="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3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0" i="1" dirty="0">
                <a:latin typeface="Arial" pitchFamily="34" charset="0"/>
                <a:cs typeface="Arial" pitchFamily="34" charset="0"/>
              </a:rPr>
              <a:t>рост фактической себестоимости к утвержденному тарифу составил – 45%, при этом убыток сложился в размере</a:t>
            </a:r>
            <a:r>
              <a:rPr lang="en-US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544 249,04 </a:t>
            </a:r>
            <a:r>
              <a:rPr lang="ru-RU" sz="13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61950" algn="just" eaLnBrk="1" hangingPunct="1">
              <a:buNone/>
            </a:pPr>
            <a:r>
              <a:rPr lang="ru-RU" sz="13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итогам 1 полугодия 2023 года, при утвержденном среднем тарифе на услуги по отводу сточных вод – 14,75  тенге/м3 и фактической себестоимости</a:t>
            </a:r>
            <a:r>
              <a:rPr lang="en-US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47,12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м3, сложился убыток в размере</a:t>
            </a:r>
            <a:r>
              <a:rPr lang="en-US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  9843,28 </a:t>
            </a:r>
            <a:r>
              <a:rPr lang="ru-RU" sz="13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. При этом рост фактической себестоимости к утвержденному тарифу составил – 219,4%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БТЭЦ</a:t>
            </a:r>
            <a:endParaRPr lang="ru-RU" sz="24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09800"/>
              </p:ext>
            </p:extLst>
          </p:nvPr>
        </p:nvGraphicFramePr>
        <p:xfrm>
          <a:off x="827584" y="908720"/>
          <a:ext cx="71723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Лист" r:id="rId4" imgW="7172227" imgH="2028902" progId="Excel.Sheet.12">
                  <p:link updateAutomatic="1"/>
                </p:oleObj>
              </mc:Choice>
              <mc:Fallback>
                <p:oleObj name="Лист" r:id="rId4" imgW="7172227" imgH="20289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908720"/>
                        <a:ext cx="7172325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91383"/>
              </p:ext>
            </p:extLst>
          </p:nvPr>
        </p:nvGraphicFramePr>
        <p:xfrm>
          <a:off x="2339752" y="3176587"/>
          <a:ext cx="496252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Лист" r:id="rId6" imgW="4962398" imgH="3362389" progId="Excel.Sheet.12">
                  <p:link updateAutomatic="1"/>
                </p:oleObj>
              </mc:Choice>
              <mc:Fallback>
                <p:oleObj name="Лист" r:id="rId6" imgW="4962398" imgH="336238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3176587"/>
                        <a:ext cx="4962525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за 1 полугодие  2023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82110"/>
              </p:ext>
            </p:extLst>
          </p:nvPr>
        </p:nvGraphicFramePr>
        <p:xfrm>
          <a:off x="683568" y="908720"/>
          <a:ext cx="7776864" cy="572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Лист" r:id="rId4" imgW="13258974" imgH="11067908" progId="Excel.Sheet.12">
                  <p:link updateAutomatic="1"/>
                </p:oleObj>
              </mc:Choice>
              <mc:Fallback>
                <p:oleObj name="Лист" r:id="rId4" imgW="13258974" imgH="110679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908720"/>
                        <a:ext cx="7776864" cy="572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полугодие 2023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84612"/>
              </p:ext>
            </p:extLst>
          </p:nvPr>
        </p:nvGraphicFramePr>
        <p:xfrm>
          <a:off x="575556" y="867437"/>
          <a:ext cx="7992888" cy="582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Лист" r:id="rId4" imgW="13258974" imgH="9668042" progId="Excel.Sheet.12">
                  <p:link updateAutomatic="1"/>
                </p:oleObj>
              </mc:Choice>
              <mc:Fallback>
                <p:oleObj name="Лист" r:id="rId4" imgW="13258974" imgH="96680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556" y="867437"/>
                        <a:ext cx="7992888" cy="5827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Балхашской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ТЭЦ за 1 полугодие 2023г.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78560"/>
              </p:ext>
            </p:extLst>
          </p:nvPr>
        </p:nvGraphicFramePr>
        <p:xfrm>
          <a:off x="735013" y="1319213"/>
          <a:ext cx="7939087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Лист" r:id="rId4" imgW="39985816" imgH="22260064" progId="Excel.Sheet.12">
                  <p:link updateAutomatic="1"/>
                </p:oleObj>
              </mc:Choice>
              <mc:Fallback>
                <p:oleObj name="Лист" r:id="rId4" imgW="39985816" imgH="222600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013" y="1319213"/>
                        <a:ext cx="7939087" cy="442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2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 отводу сточных вод БТЭЦ за 1 полугодие 2023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0934"/>
              </p:ext>
            </p:extLst>
          </p:nvPr>
        </p:nvGraphicFramePr>
        <p:xfrm>
          <a:off x="323528" y="980728"/>
          <a:ext cx="8677384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Лист" r:id="rId4" imgW="13296799" imgH="7391349" progId="Excel.Sheet.12">
                  <p:link updateAutomatic="1"/>
                </p:oleObj>
              </mc:Choice>
              <mc:Fallback>
                <p:oleObj name="Лист" r:id="rId4" imgW="13296799" imgH="73913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980728"/>
                        <a:ext cx="8677384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1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08956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Отчет об исполнении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инвестиционных программ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ТОО </a:t>
            </a:r>
            <a:r>
              <a:rPr lang="ru-RU" sz="2000" i="1" dirty="0">
                <a:latin typeface="+mn-lt"/>
                <a:cs typeface="Times New Roman" pitchFamily="18" charset="0"/>
              </a:rPr>
              <a:t>"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Kazakhmys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Energy</a:t>
            </a:r>
            <a:r>
              <a:rPr lang="ru-RU" sz="2000" i="1" dirty="0">
                <a:latin typeface="+mn-lt"/>
                <a:cs typeface="Times New Roman" pitchFamily="18" charset="0"/>
              </a:rPr>
              <a:t>"(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Казахмыс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Энерджи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) за 1 полугодие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2023г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123" y="4293096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  <a:p>
            <a:pPr indent="449263"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 срок до 1 ноября текущего года планируется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произвести корректировку утвержденной инвестиционной программы на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2023 год на услуги по отводу сточных вод. В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утвержденной инвестиционной программе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2023г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. предусмотрено мероприятие: Ремонт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золопровода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(2 этап) на сумму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– 22 857,14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инвестиционной программы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будет скорректирована до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уровня суммы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по статье «амортизация»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в утвержденной тарифной смете - 4920,10 </a:t>
            </a:r>
            <a:r>
              <a:rPr lang="ru-RU" sz="1200" b="0" dirty="0" err="1" smtClean="0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702412"/>
              </p:ext>
            </p:extLst>
          </p:nvPr>
        </p:nvGraphicFramePr>
        <p:xfrm>
          <a:off x="217634" y="1174862"/>
          <a:ext cx="8767937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Лист" r:id="rId4" imgW="34413713" imgH="11591989" progId="Excel.Sheet.8">
                  <p:link updateAutomatic="1"/>
                </p:oleObj>
              </mc:Choice>
              <mc:Fallback>
                <p:oleObj name="Лист" r:id="rId4" imgW="34413713" imgH="11591989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634" y="1174862"/>
                        <a:ext cx="8767937" cy="2952328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2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"/>
            <a:ext cx="9144000" cy="1050991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Перспективы деятельности БТЭЦ </a:t>
            </a:r>
            <a:endParaRPr lang="ru-RU" sz="2000" i="1" dirty="0" smtClean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ТОО </a:t>
            </a:r>
            <a:r>
              <a:rPr lang="ru-RU" sz="2000" i="1" dirty="0">
                <a:latin typeface="+mn-lt"/>
                <a:cs typeface="Times New Roman" pitchFamily="18" charset="0"/>
              </a:rPr>
              <a:t>"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Kazakhmys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Energy</a:t>
            </a:r>
            <a:r>
              <a:rPr lang="ru-RU" sz="2000" i="1" dirty="0">
                <a:latin typeface="+mn-lt"/>
                <a:cs typeface="Times New Roman" pitchFamily="18" charset="0"/>
              </a:rPr>
              <a:t>"(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Казахмыс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Энерджи</a:t>
            </a:r>
            <a:r>
              <a:rPr lang="ru-RU" sz="2000" i="1" dirty="0">
                <a:latin typeface="+mn-lt"/>
                <a:cs typeface="Times New Roman" pitchFamily="18" charset="0"/>
              </a:rPr>
              <a:t>) на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2023г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endParaRPr lang="ru-RU" sz="2000" i="1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63" y="103248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	До 1 ноября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2023г.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БТЭЦ ТОО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"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Kazakhmys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Energy"(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) планирует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подать заявку на утверждение тарифной сметы и  инвестиционной программы на 5-летний период (2024-2028гг) по восстановлению, реконструкции оборудования, повышению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надёжности,  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на общую сумму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7353млн.тенге, 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доле на тепловую энергию  – 966,89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Мероприятия, планируемые к включению в инвестиционную программу:</a:t>
            </a:r>
          </a:p>
          <a:p>
            <a:pPr algn="just"/>
            <a:endParaRPr lang="ru-RU" b="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0" dirty="0">
                <a:latin typeface="Arial" pitchFamily="34" charset="0"/>
                <a:cs typeface="Arial" pitchFamily="34" charset="0"/>
              </a:rPr>
              <a:t>	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010" y="4581128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837" y="391940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05378"/>
              </p:ext>
            </p:extLst>
          </p:nvPr>
        </p:nvGraphicFramePr>
        <p:xfrm>
          <a:off x="1151620" y="2366141"/>
          <a:ext cx="6840760" cy="269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Лист" r:id="rId4" imgW="8334400" imgH="3286279" progId="Excel.Sheet.12">
                  <p:link updateAutomatic="1"/>
                </p:oleObj>
              </mc:Choice>
              <mc:Fallback>
                <p:oleObj name="Лист" r:id="rId4" imgW="8334400" imgH="328627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1620" y="2366141"/>
                        <a:ext cx="6840760" cy="2697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2751" y="5138201"/>
            <a:ext cx="84374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>
                <a:latin typeface="Arial" pitchFamily="34" charset="0"/>
                <a:cs typeface="Arial" pitchFamily="34" charset="0"/>
              </a:rPr>
              <a:t>	Сумма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на реализацию ИП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в рамках тарифа на производство тепловой энергии ограничена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суммой допустимого уровня прибыли и амортизационных отчислений, учтенных в действующей тарифной смете.</a:t>
            </a:r>
          </a:p>
          <a:p>
            <a:pPr algn="just"/>
            <a:r>
              <a:rPr lang="ru-RU" b="0" dirty="0">
                <a:latin typeface="Arial" pitchFamily="34" charset="0"/>
                <a:cs typeface="Arial" pitchFamily="34" charset="0"/>
              </a:rPr>
              <a:t>	Реализация мероприятий инвестиционной программы 2024-2028гг позволит, в первую очередь, обеспечить надежное бесперебойное снабжение теплом, что возможно при своевременном проведении капитальных ремонтов основного оборудования, обновлении вспомогательного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33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25476</TotalTime>
  <Words>492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Calibri</vt:lpstr>
      <vt:lpstr>Times New Roman</vt:lpstr>
      <vt:lpstr>Wingdings 2</vt:lpstr>
      <vt:lpstr>Тема Office</vt:lpstr>
      <vt:lpstr>file:///\\10.24.57.50\обменник%20пэо%202\!!!%20ТАРИФНАЯ%20ГРУППА\обменник%20ГТИ\ДКРЕМ\ОТЧЕТЫ%202023\1%20ПОЛУГОДИЕ%202023г\3.%20БТЭЦ\услуги%20производства%20тепловой%20энергии\7.%20Объем%20оказанных%20услуг-2023.xlsx!объем%20производства!R3C1:R9C5</vt:lpstr>
      <vt:lpstr>file:///\\10.24.57.50\обменник%20пэо%202\!!!%20ТАРИФНАЯ%20ГРУППА\обменник%20ГТИ\ДКРЕМ\ОТЧЕТЫ%202023\1%20ПОЛУГОДИЕ%202023г\3.%20БТЭЦ\услуги%20производства%20тепловой%20энергии\7.%20Объем%20оказанных%20услуг-2023.xlsx!объем%20производства!%5b7.%20Объем%20оказанных%20услуг-2023.xlsx%5dобъем%20производства%20Диаграмма%201</vt:lpstr>
      <vt:lpstr>file:///\\10.24.57.50\обменник%20пэо%202\!!!%20ТАРИФНАЯ%20ГРУППА\обменник%20ГТИ\ДКРЕМ\ОТЧЕТЫ%202023\1%20ПОЛУГОДИЕ%202023г\Презентации%20к%20отчету-1%20полуг-2023г\БТЭЦ-к%20презентации-1%20полуг%202023г.xlsx!тс%20БТЭЦ%202023г!R12C2:R46C9</vt:lpstr>
      <vt:lpstr>file:///\\10.24.57.50\обменник%20пэо%202\!!!%20ТАРИФНАЯ%20ГРУППА\обменник%20ГТИ\ДКРЕМ\ОТЧЕТЫ%202023\1%20ПОЛУГОДИЕ%202023г\Презентации%20к%20отчету-1%20полуг-2023г\БТЭЦ-к%20презентации-1%20полуг%202023г.xlsx!тс%20БТЭЦ%202023г!R47C2:R86C9</vt:lpstr>
      <vt:lpstr>file:///\\10.24.57.50\обменник%20пэо%202\!!!%20ТАРИФНАЯ%20ГРУППА\обменник%20ГТИ\ДКРЕМ\ОТЧЕТЫ%202023\1%20ПОЛУГОДИЕ%202023г\Презентации%20к%20отчету-1%20полуг-2023г\БТЭЦ-к%20презентации-1%20полуг%202023г.xlsx!показ.кач%20(2023)!R8C1:R17C7</vt:lpstr>
      <vt:lpstr>file:///\\10.24.57.50\обменник%20пэо%202\!!!%20ТАРИФНАЯ%20ГРУППА\обменник%20ГТИ\ДКРЕМ\ОТЧЕТЫ%202023\1%20ПОЛУГОДИЕ%202023г\Презентации%20к%20отчету-1%20полуг-2023г\БТЭЦ-к%20презентации-1%20полуг%202023г.xlsx!отвод!R9C2:R24C7</vt:lpstr>
      <vt:lpstr>file:///\\10.24.57.50\обменник%20пэо%202\!!!%20ТАРИФНАЯ%20ГРУППА\обменник%20ГТИ\ДКРЕМ\ОТЧЕТЫ%202023\1%20ПОЛУГОДИЕ%202023г\Презентации%20к%20отчету-1%20полуг-2023г\Копия%20Книга1%20(3).xlsx!БТЭЦ!R4C1:R10C5</vt:lpstr>
      <vt:lpstr>\\10.24.57.50\обменник пэо 2\!!! ТАРИФНАЯ ГРУППА\обменник ГТИ\ДКРЕМ\ОТЧЕТЫ 2023\1 ПОЛУГОДИЕ 2023г\Отчет об исп ИП- ф2.прил5(1 полуг2023).xls!БТЭЦ(ТЭ,отвод)!R10C2:R15C16</vt:lpstr>
      <vt:lpstr>\\10.24.57.50\обменник пэо 2\!!! ТАРИФНАЯ ГРУППА\обменник ГТИ\ДКРЕМ\ОТЧЕТЫ 2023\1 ПОЛУГОДИЕ 2023г\ДБ задолженность на 01.07.2023г.xlsx!тэ БТЭЦ!R3C1:R15C6</vt:lpstr>
      <vt:lpstr>Презентация PowerPoint</vt:lpstr>
      <vt:lpstr>Общая информация о Балхашской ТЭЦ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Алмагуль Нургалиева</cp:lastModifiedBy>
  <cp:revision>1217</cp:revision>
  <cp:lastPrinted>2022-04-25T04:56:39Z</cp:lastPrinted>
  <dcterms:created xsi:type="dcterms:W3CDTF">2009-10-06T11:47:54Z</dcterms:created>
  <dcterms:modified xsi:type="dcterms:W3CDTF">2023-07-28T12:00:06Z</dcterms:modified>
</cp:coreProperties>
</file>