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60" r:id="rId1"/>
  </p:sldMasterIdLst>
  <p:notesMasterIdLst>
    <p:notesMasterId r:id="rId11"/>
  </p:notesMasterIdLst>
  <p:handoutMasterIdLst>
    <p:handoutMasterId r:id="rId12"/>
  </p:handoutMasterIdLst>
  <p:sldIdLst>
    <p:sldId id="371" r:id="rId2"/>
    <p:sldId id="410" r:id="rId3"/>
    <p:sldId id="395" r:id="rId4"/>
    <p:sldId id="388" r:id="rId5"/>
    <p:sldId id="415" r:id="rId6"/>
    <p:sldId id="419" r:id="rId7"/>
    <p:sldId id="420" r:id="rId8"/>
    <p:sldId id="421" r:id="rId9"/>
    <p:sldId id="38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99FF"/>
    <a:srgbClr val="0099CC"/>
    <a:srgbClr val="A0BBDC"/>
    <a:srgbClr val="009900"/>
    <a:srgbClr val="00FFFF"/>
    <a:srgbClr val="0000FF"/>
    <a:srgbClr val="FF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3D0B9D4B-2205-4FE9-94D0-E4E0075D7127}" type="datetimeFigureOut">
              <a:rPr lang="ru-RU"/>
              <a:pPr>
                <a:defRPr/>
              </a:pPr>
              <a:t>25.07.2022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70BE25B5-424D-41E1-A7DB-0284C72350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418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5039D8A6-88A6-499B-AB1C-5EFA78FD009B}" type="datetimeFigureOut">
              <a:rPr lang="ru-RU"/>
              <a:pPr>
                <a:defRPr/>
              </a:pPr>
              <a:t>25.07.2022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EC42A078-58FA-49CA-ADEC-FFEB70DE43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633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8FF0-7D5D-4F96-A354-0A82027EA78C}" type="datetime1">
              <a:rPr lang="ru-RU" smtClean="0"/>
              <a:t>25.07.2022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BD29-0C1D-4450-A7A9-0C36710160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9B93-B2A3-4FA2-8295-C6D33657FD46}" type="datetime1">
              <a:rPr lang="ru-RU" smtClean="0"/>
              <a:t>25.07.2022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229CF-6530-485B-814D-B7DCE8BFDA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6391C-3EC0-42BA-8762-8DCD83C444F5}" type="datetime1">
              <a:rPr lang="ru-RU" smtClean="0"/>
              <a:t>25.07.2022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4726E-AC62-4BC5-921D-5AC0AFFDB9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4B019-BE88-4DE7-88B1-146FA8A87B45}" type="datetime1">
              <a:rPr lang="ru-RU" smtClean="0"/>
              <a:t>25.07.2022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B4AC3-39E6-42E9-BD70-02680C6436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7E2B0-C58A-43E9-B0AF-50391274540F}" type="datetime1">
              <a:rPr lang="ru-RU" smtClean="0"/>
              <a:t>25.07.2022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CCBE-16C4-4B51-B281-71657A5474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15867-30DF-4177-81B2-82AA3638F920}" type="datetime1">
              <a:rPr lang="ru-RU" smtClean="0"/>
              <a:t>25.07.2022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1CE63-0D1A-4486-B681-497CAB10ED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EF6AF-1C0B-45D2-ADE5-7FC060350D0E}" type="datetime1">
              <a:rPr lang="ru-RU" smtClean="0"/>
              <a:t>25.07.2022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7385D-F272-4D19-8678-E64DE9DED8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C17BB-5F85-4403-AE65-DD773A7846BA}" type="datetime1">
              <a:rPr lang="ru-RU" smtClean="0"/>
              <a:t>25.07.2022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8280-DCB8-4FEE-9EB2-A7EBD2D669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448B1-C966-440F-B80E-2D4F6F64597F}" type="datetime1">
              <a:rPr lang="ru-RU" smtClean="0"/>
              <a:t>25.07.2022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58271-3410-4FF2-8B39-B7DDD0B49B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BB456-0816-48A7-8DBB-BC102DF5CBE1}" type="datetime1">
              <a:rPr lang="ru-RU" smtClean="0"/>
              <a:t>25.07.2022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869EC-79D9-4B6B-9A1F-D9939C3ECD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76F8-FBC0-4EB9-8B9D-9CBF8E66828B}" type="datetime1">
              <a:rPr lang="ru-RU" smtClean="0"/>
              <a:t>25.07.2022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F290-6BFC-43D8-859E-3B3E9DA418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DF8711-101B-45F4-B91A-E1E3D7E1E168}" type="datetime1">
              <a:rPr lang="ru-RU" smtClean="0"/>
              <a:t>25.07.2022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01B220-3FE1-4A86-A4D3-1010817D5A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1" r:id="rId1"/>
    <p:sldLayoutId id="2147484662" r:id="rId2"/>
    <p:sldLayoutId id="2147484663" r:id="rId3"/>
    <p:sldLayoutId id="2147484664" r:id="rId4"/>
    <p:sldLayoutId id="2147484665" r:id="rId5"/>
    <p:sldLayoutId id="2147484666" r:id="rId6"/>
    <p:sldLayoutId id="2147484667" r:id="rId7"/>
    <p:sldLayoutId id="2147484668" r:id="rId8"/>
    <p:sldLayoutId id="2147484669" r:id="rId9"/>
    <p:sldLayoutId id="2147484670" r:id="rId10"/>
    <p:sldLayoutId id="2147484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2\1%20&#1055;&#1054;&#1051;&#1059;&#1043;&#1054;&#1044;&#1048;&#1045;\2.%20&#1046;&#1058;&#1069;&#1062;\7.%20&#1054;&#1073;&#1098;&#1077;&#1084;%20&#1086;&#1082;&#1072;&#1079;&#1072;&#1085;&#1085;&#1099;&#1093;%20&#1091;&#1089;&#1083;&#1091;&#1075;.xlsx!&#1086;&#1073;&#1098;&#1077;&#1084;%20&#1087;&#1088;&#1086;&#1080;&#1079;&#1074;&#1086;&#1076;&#1089;&#1090;&#1074;&#1072;!%5b7.%20&#1054;&#1073;&#1098;&#1077;&#1084;%20&#1086;&#1082;&#1072;&#1079;&#1072;&#1085;&#1085;&#1099;&#1093;%20&#1091;&#1089;&#1083;&#1091;&#1075;.xlsx%5d&#1086;&#1073;&#1098;&#1077;&#1084;%20&#1087;&#1088;&#1086;&#1080;&#1079;&#1074;&#1086;&#1076;&#1089;&#1090;&#1074;&#1072;%20&#1044;&#1080;&#1072;&#1075;&#1088;&#1072;&#1084;&#1084;&#1072;%201" TargetMode="External"/><Relationship Id="rId5" Type="http://schemas.openxmlformats.org/officeDocument/2006/relationships/image" Target="../media/image4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2\1%20&#1055;&#1054;&#1051;&#1059;&#1043;&#1054;&#1044;&#1048;&#1045;\2.%20&#1046;&#1058;&#1069;&#1062;\7.%20&#1054;&#1073;&#1098;&#1077;&#1084;%20&#1086;&#1082;&#1072;&#1079;&#1072;&#1085;&#1085;&#1099;&#1093;%20&#1091;&#1089;&#1083;&#1091;&#1075;.xlsx!&#1086;&#1073;&#1098;&#1077;&#1084;%20&#1087;&#1088;&#1086;&#1080;&#1079;&#1074;&#1086;&#1076;&#1089;&#1090;&#1074;&#1072;!R3C1:R9C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2\1%20&#1055;&#1054;&#1051;&#1059;&#1043;&#1054;&#1044;&#1048;&#1045;\&#1055;&#1088;&#1077;&#1079;&#1077;&#1085;&#1090;&#1072;&#1094;&#1080;&#1080;%20&#1082;%20&#1086;&#1090;&#1095;&#1077;&#1090;&#1091;-1%20&#1087;&#1086;&#1083;&#1091;&#1075;-2022&#1075;\&#1046;&#1058;&#1069;&#1062;-&#1082;%20&#1087;&#1088;&#1077;&#1079;&#1077;&#1085;&#1090;&#1072;&#1094;&#1080;&#1080;-1%20&#1087;&#1086;&#1083;&#1091;&#1075;%202022&#1075;.xlsx!&#1058;&#1057;%20&#1046;&#1058;&#1069;&#1062;-2021!R10C2:R46C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2\1%20&#1055;&#1054;&#1051;&#1059;&#1043;&#1054;&#1044;&#1048;&#1045;\&#1055;&#1088;&#1077;&#1079;&#1077;&#1085;&#1090;&#1072;&#1094;&#1080;&#1080;%20&#1082;%20&#1086;&#1090;&#1095;&#1077;&#1090;&#1091;-1%20&#1087;&#1086;&#1083;&#1091;&#1075;-2022&#1075;\&#1046;&#1058;&#1069;&#1062;-&#1082;%20&#1087;&#1088;&#1077;&#1079;&#1077;&#1085;&#1090;&#1072;&#1094;&#1080;&#1080;-1%20&#1087;&#1086;&#1083;&#1091;&#1075;%202022&#1075;.xlsx!&#1058;&#1057;%20&#1046;&#1058;&#1069;&#1062;-2021!R48C2:R81C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2\1%20&#1055;&#1054;&#1051;&#1059;&#1043;&#1054;&#1044;&#1048;&#1045;\&#1055;&#1088;&#1077;&#1079;&#1077;&#1085;&#1090;&#1072;&#1094;&#1080;&#1080;%20&#1082;%20&#1086;&#1090;&#1095;&#1077;&#1090;&#1091;-1%20&#1087;&#1086;&#1083;&#1091;&#1075;-2022&#1075;\&#1046;&#1058;&#1069;&#1062;-&#1082;%20&#1087;&#1088;&#1077;&#1079;&#1077;&#1085;&#1090;&#1072;&#1094;&#1080;&#1080;-1%20&#1087;&#1086;&#1083;&#1091;&#1075;%202022&#1075;.xlsx!&#1087;&#1088;&#1086;&#1080;&#1079;&#1074;&#1086;&#1076;&#1089;&#1090;&#1074;&#1086;%20&#1090;&#1077;&#1087;&#1083;&#1086;&#1074;&#1086;&#1081;%20&#1101;&#1085;&#1077;&#1088;&#1075;&#1080;&#1080;!R8C1:R17C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2\1%20&#1055;&#1054;&#1051;&#1059;&#1043;&#1054;&#1044;&#1048;&#1045;\&#1050;&#1086;&#1087;&#1080;&#1103;%20&#1055;&#1077;&#1088;&#1089;&#1087;&#1077;&#1082;&#1090;&#1080;&#1074;&#1085;&#1099;&#1081;%20&#1087;&#1083;&#1072;&#1085;%20&#1088;&#1072;&#1079;&#1074;&#1080;&#1090;&#1080;&#1103;%20&#1043;&#1056;&#1069;&#1057;%20&#1046;&#1058;&#1069;&#1062;%20&#1041;&#1058;&#1069;&#1062;-2022.xlsx!&#1046;&#1058;&#1069;&#1062;%20(22)!R4C1:R33C3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setAr\Pictures\93_bi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9" y="404664"/>
            <a:ext cx="8791064" cy="59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714374" y="620688"/>
            <a:ext cx="8012113" cy="32146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600" i="1" dirty="0" err="1" smtClean="0">
                <a:latin typeface="+mn-lt"/>
                <a:cs typeface="Arial" pitchFamily="34" charset="0"/>
              </a:rPr>
              <a:t>Жезказганская</a:t>
            </a:r>
            <a:r>
              <a:rPr lang="ru-RU" sz="3600" i="1" dirty="0" smtClean="0">
                <a:latin typeface="+mn-lt"/>
                <a:cs typeface="Arial" pitchFamily="34" charset="0"/>
              </a:rPr>
              <a:t> ТЭЦ</a:t>
            </a:r>
            <a:endParaRPr lang="ru-RU" sz="3600" i="1" dirty="0"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ru-RU" sz="3600" i="1" dirty="0">
                <a:latin typeface="+mn-lt"/>
                <a:cs typeface="Arial" pitchFamily="34" charset="0"/>
              </a:rPr>
              <a:t> ТОО «</a:t>
            </a:r>
            <a:r>
              <a:rPr lang="en-US" sz="3600" i="1" dirty="0">
                <a:latin typeface="+mn-lt"/>
                <a:cs typeface="Arial" pitchFamily="34" charset="0"/>
              </a:rPr>
              <a:t>Kazakhmys Energy</a:t>
            </a:r>
            <a:r>
              <a:rPr lang="ru-RU" sz="3600" i="1" dirty="0">
                <a:latin typeface="+mn-lt"/>
                <a:cs typeface="Arial" pitchFamily="34" charset="0"/>
              </a:rPr>
              <a:t>» </a:t>
            </a:r>
            <a:r>
              <a:rPr lang="ru-RU" sz="3600" i="1" dirty="0" smtClean="0">
                <a:latin typeface="+mn-lt"/>
                <a:cs typeface="Arial" pitchFamily="34" charset="0"/>
              </a:rPr>
              <a:t>(</a:t>
            </a:r>
            <a:r>
              <a:rPr lang="ru-RU" sz="3600" i="1" dirty="0" err="1" smtClean="0">
                <a:latin typeface="+mn-lt"/>
                <a:cs typeface="Arial" pitchFamily="34" charset="0"/>
              </a:rPr>
              <a:t>Казахмыс</a:t>
            </a:r>
            <a:r>
              <a:rPr lang="ru-RU" sz="3600" i="1" dirty="0" smtClean="0">
                <a:latin typeface="+mn-lt"/>
                <a:cs typeface="Arial" pitchFamily="34" charset="0"/>
              </a:rPr>
              <a:t> </a:t>
            </a:r>
            <a:r>
              <a:rPr lang="ru-RU" sz="3600" i="1" dirty="0" err="1" smtClean="0">
                <a:latin typeface="+mn-lt"/>
                <a:cs typeface="Arial" pitchFamily="34" charset="0"/>
              </a:rPr>
              <a:t>Энерджи</a:t>
            </a:r>
            <a:r>
              <a:rPr lang="ru-RU" sz="3600" i="1" dirty="0" smtClean="0">
                <a:latin typeface="+mn-lt"/>
                <a:cs typeface="Arial" pitchFamily="34" charset="0"/>
              </a:rPr>
              <a:t>)</a:t>
            </a:r>
            <a:endParaRPr lang="ru-RU" sz="3600" i="1" dirty="0">
              <a:latin typeface="+mn-lt"/>
              <a:cs typeface="Arial" pitchFamily="34" charset="0"/>
            </a:endParaRPr>
          </a:p>
          <a:p>
            <a:pPr algn="ctr">
              <a:defRPr/>
            </a:pPr>
            <a:endParaRPr lang="ru-RU" sz="3600" i="1" dirty="0" smtClean="0"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ru-RU" sz="3600" i="1" dirty="0" smtClean="0">
                <a:latin typeface="+mn-lt"/>
                <a:cs typeface="Arial" pitchFamily="34" charset="0"/>
              </a:rPr>
              <a:t>Отчет о деятельности по предоставлению регулируемых услуг за 1 полугодие 2022г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A0BBDC"/>
          </a:solidFill>
        </p:spPr>
        <p:txBody>
          <a:bodyPr/>
          <a:lstStyle/>
          <a:p>
            <a:pPr algn="l" eaLnBrk="1" hangingPunct="1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i="1" dirty="0" smtClean="0">
                <a:latin typeface="+mn-lt"/>
                <a:cs typeface="Times New Roman" pitchFamily="18" charset="0"/>
              </a:rPr>
              <a:t>Общая информация о </a:t>
            </a:r>
            <a:r>
              <a:rPr lang="ru-RU" sz="2400" b="1" i="1" dirty="0" err="1" smtClean="0">
                <a:latin typeface="+mn-lt"/>
                <a:cs typeface="Times New Roman" pitchFamily="18" charset="0"/>
              </a:rPr>
              <a:t>Жезказганской</a:t>
            </a:r>
            <a:r>
              <a:rPr lang="ru-RU" sz="2400" b="1" i="1" dirty="0" smtClean="0">
                <a:latin typeface="+mn-lt"/>
                <a:cs typeface="Times New Roman" pitchFamily="18" charset="0"/>
              </a:rPr>
              <a:t> ТЭЦ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60212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	</a:t>
            </a:r>
            <a:endParaRPr lang="ru-RU" sz="1800" b="1" dirty="0" smtClean="0">
              <a:cs typeface="Times New Roman" pitchFamily="18" charset="0"/>
            </a:endParaRPr>
          </a:p>
          <a:p>
            <a:pPr indent="-7620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Жезказганская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теплоэлектроцентраль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266700" indent="-266700" eaLnBrk="1" fontAlgn="auto" hangingPunct="1">
              <a:spcAft>
                <a:spcPts val="0"/>
              </a:spcAft>
              <a:buAutoNum type="arabicPeriod"/>
              <a:defRPr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Жезказганская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ТЭЦ введена в эксплуатацию </a:t>
            </a: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1952 году,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снабжает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электроэнергией и тепловой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энергии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предприятия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ТОО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«Корпорация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Казахмыс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»,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расположенные на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Жезказганской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промплощадке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так же осуществляет отпуск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тепловой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энергии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жилищно-коммунального хозяйства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г.Жезказган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2.  Установленная электрическая мощность	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-252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МВт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Располагаемая электрическая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мощность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-252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МВт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3.  Установленная тепловая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мощность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-564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Гкал/час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Располагаемая тепловая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мощность       -490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Гкал/час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	Состав основного энергетического оборудования :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- установлено 8 котлов высокого давления  типа ТП-10 (ст.№4,5,6,7) Таганрогского котлостроительного завода,ТП-13«Б» (ст.№8,9) Таганрогского котлостроительного завода, БКЗ-220 (ст.№10,11) Барнаульского котлостроительного завода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паропроизводительностью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220т/ч.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- установлено 5 турбины высокого давления типа Т-50/60-8,8 (ст. №4), Т-42-90 (ст. №5), ПТ-50-90 (ст. № 6), ПТ-60-90 (ст. № 7), Т-50/60-8,8 (ст. №8).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В 2018 году введена в эксплуатацию турбина ст. №8 типа Т-50/60-8,8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-1"/>
            <a:ext cx="1259632" cy="548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setAr\Pictures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6000"/>
                    </a14:imgEffect>
                    <a14:imgEffect>
                      <a14:brightnessContrast bright="17000" contrast="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652" y="1772816"/>
            <a:ext cx="3974237" cy="250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B4AC3-39E6-42E9-BD70-02680C6436F6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0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A0BBDC"/>
          </a:solidFill>
        </p:spPr>
        <p:txBody>
          <a:bodyPr/>
          <a:lstStyle/>
          <a:p>
            <a:pPr eaLnBrk="1" hangingPunct="1"/>
            <a:r>
              <a:rPr lang="ru-RU" sz="2400" b="1" i="1" dirty="0">
                <a:latin typeface="+mn-lt"/>
                <a:cs typeface="Times New Roman" pitchFamily="18" charset="0"/>
              </a:rPr>
              <a:t>Общая информация о </a:t>
            </a:r>
            <a:r>
              <a:rPr lang="ru-RU" sz="2400" b="1" i="1" dirty="0" err="1" smtClean="0">
                <a:latin typeface="+mn-lt"/>
                <a:cs typeface="Times New Roman" pitchFamily="18" charset="0"/>
              </a:rPr>
              <a:t>Жезказганской</a:t>
            </a:r>
            <a:r>
              <a:rPr lang="ru-RU" sz="2400" b="1" i="1" dirty="0" smtClean="0">
                <a:latin typeface="+mn-lt"/>
                <a:cs typeface="Times New Roman" pitchFamily="18" charset="0"/>
              </a:rPr>
              <a:t> </a:t>
            </a:r>
            <a:r>
              <a:rPr lang="ru-RU" sz="2400" b="1" i="1" dirty="0">
                <a:latin typeface="+mn-lt"/>
                <a:cs typeface="Times New Roman" pitchFamily="18" charset="0"/>
              </a:rPr>
              <a:t>ТЭЦ</a:t>
            </a:r>
            <a:endParaRPr lang="ru-RU" sz="2400" b="1" i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4100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616624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Жезказганская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теплоэлектроцентраль осуществляет основные виды деятельности: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  1. Производство тепловой энергии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  2. Производство электрической энергии 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Кроме того, ЖТЭЦ осуществляет иные виды деятельности, не запрещенные действующим Законодательством.</a:t>
            </a:r>
          </a:p>
          <a:p>
            <a:pPr marL="0" indent="361950" algn="just" eaLnBrk="1" hangingPunct="1">
              <a:buNone/>
            </a:pPr>
            <a:endParaRPr lang="ru-RU" sz="1400" i="1" dirty="0" smtClean="0">
              <a:latin typeface="Arial" pitchFamily="34" charset="0"/>
              <a:cs typeface="Arial" pitchFamily="34" charset="0"/>
            </a:endParaRPr>
          </a:p>
          <a:p>
            <a:pPr marL="0" indent="361950" algn="just" eaLnBrk="1" hangingPunct="1">
              <a:buNone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ЖТЭЦ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ТОО «Kazakhmys Energy» (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Казахмыс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Энерджи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) включена в местный раздел Государственного регистра субъектов естественной монополии по Карагандинской области по виду деятельности: производство тепловой энергии.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Действующий тариф на производство тепловой энергии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Жезказганской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ТЭЦ ТОО «Kazakhmys Energy» (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Казахмыс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Энерджи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был утвержден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Приказом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Департамента Комитета по регулированию естественных монополий и защите конкуренции Министерства национальной экономики РК по Карагандинской области №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22-ОД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от 18.02.21г.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качестве чрезвычайной регулирующей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меры (ЧРМ)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с вводом в действие с 01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апреля 2021г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, в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размере: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2840,04 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тенге/Гкал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без учёта НДС, в том числе по группам потребителей: 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      АО «Предприятие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тепловодоснабжения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» -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1964,62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тенге/Гкал,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      Прочие потребители –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7128,96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тенге/Гкал 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(тарифная смета скорректирована Приказом ДКРЕМ по Карагандинской области № 265-од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26.11.21г.)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Фактическая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себестоимость производства тепловой энергии за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2021г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сложилась в размере - 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  3 947,81   </a:t>
            </a:r>
            <a:r>
              <a:rPr lang="ru-RU" sz="1400" b="1" i="1" dirty="0" err="1">
                <a:latin typeface="Arial" pitchFamily="34" charset="0"/>
                <a:cs typeface="Arial" pitchFamily="34" charset="0"/>
              </a:rPr>
              <a:t>тг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/Гкал.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3" y="0"/>
            <a:ext cx="1299737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B4AC3-39E6-42E9-BD70-02680C6436F6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indent="447675" fontAlgn="auto">
              <a:spcAft>
                <a:spcPts val="0"/>
              </a:spcAft>
              <a:defRPr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Отпуск тепловой энергии потребителям ЖТЭЦ</a:t>
            </a:r>
            <a:endParaRPr lang="ru-RU" sz="2400" b="0" i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023410"/>
              </p:ext>
            </p:extLst>
          </p:nvPr>
        </p:nvGraphicFramePr>
        <p:xfrm>
          <a:off x="596292" y="836712"/>
          <a:ext cx="7951415" cy="2130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Лист" r:id="rId4" imgW="7038971" imgH="1886066" progId="Excel.Sheet.12">
                  <p:link updateAutomatic="1"/>
                </p:oleObj>
              </mc:Choice>
              <mc:Fallback>
                <p:oleObj name="Лист" r:id="rId4" imgW="7038971" imgH="188606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6292" y="836712"/>
                        <a:ext cx="7951415" cy="2130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890220"/>
              </p:ext>
            </p:extLst>
          </p:nvPr>
        </p:nvGraphicFramePr>
        <p:xfrm>
          <a:off x="1979711" y="2997045"/>
          <a:ext cx="5184576" cy="3724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Лист" r:id="rId6" imgW="4667084" imgH="3352658" progId="Excel.Sheet.12">
                  <p:link updateAutomatic="1"/>
                </p:oleObj>
              </mc:Choice>
              <mc:Fallback>
                <p:oleObj name="Лист" r:id="rId6" imgW="4667084" imgH="335265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79711" y="2997045"/>
                        <a:ext cx="5184576" cy="3724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indent="180975" fontAlgn="auto">
              <a:spcAft>
                <a:spcPts val="0"/>
              </a:spcAft>
              <a:defRPr/>
            </a:pPr>
            <a:r>
              <a:rPr lang="ru-RU" sz="1800" i="1" dirty="0" smtClean="0">
                <a:ea typeface="+mj-ea"/>
                <a:cs typeface="Times New Roman" pitchFamily="18" charset="0"/>
              </a:rPr>
              <a:t>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Отчет по исполнению  тарифной сметы на услуги </a:t>
            </a:r>
          </a:p>
          <a:p>
            <a:pPr indent="180975" fontAlgn="auto">
              <a:spcAft>
                <a:spcPts val="0"/>
              </a:spcAft>
              <a:defRPr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производства тепловой энергии ЖТЭЦ за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1 полугодие 2022 года</a:t>
            </a:r>
            <a:endParaRPr lang="ru-RU" sz="1800" b="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508016"/>
              </p:ext>
            </p:extLst>
          </p:nvPr>
        </p:nvGraphicFramePr>
        <p:xfrm>
          <a:off x="251520" y="836712"/>
          <a:ext cx="8820119" cy="5760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Лист" r:id="rId4" imgW="18345258" imgH="11982617" progId="Excel.Sheet.12">
                  <p:link updateAutomatic="1"/>
                </p:oleObj>
              </mc:Choice>
              <mc:Fallback>
                <p:oleObj name="Лист" r:id="rId4" imgW="18345258" imgH="1198261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0" y="836712"/>
                        <a:ext cx="8820119" cy="5760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80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indent="180975" fontAlgn="auto">
              <a:spcAft>
                <a:spcPts val="0"/>
              </a:spcAft>
              <a:defRPr/>
            </a:pPr>
            <a:r>
              <a:rPr lang="ru-RU" sz="1800" i="1" dirty="0" smtClean="0">
                <a:ea typeface="+mj-ea"/>
                <a:cs typeface="Times New Roman" pitchFamily="18" charset="0"/>
              </a:rPr>
              <a:t>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Отчет по исполнению  тарифной сметы на услуги </a:t>
            </a:r>
          </a:p>
          <a:p>
            <a:pPr indent="180975" fontAlgn="auto">
              <a:spcAft>
                <a:spcPts val="0"/>
              </a:spcAft>
              <a:defRPr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производства тепловой энергии ЖТЭЦ за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1 полугодие 2022 года</a:t>
            </a:r>
            <a:endParaRPr lang="ru-RU" sz="1800" b="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203959"/>
              </p:ext>
            </p:extLst>
          </p:nvPr>
        </p:nvGraphicFramePr>
        <p:xfrm>
          <a:off x="218019" y="859091"/>
          <a:ext cx="8707961" cy="5832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Лист" r:id="rId4" imgW="18345258" imgH="12287404" progId="Excel.Sheet.12">
                  <p:link updateAutomatic="1"/>
                </p:oleObj>
              </mc:Choice>
              <mc:Fallback>
                <p:oleObj name="Лист" r:id="rId4" imgW="18345258" imgH="1228740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8019" y="859091"/>
                        <a:ext cx="8707961" cy="5832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203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Информация о </a:t>
            </a:r>
            <a:r>
              <a:rPr lang="ru-RU" sz="2000" i="1" dirty="0">
                <a:latin typeface="+mn-lt"/>
                <a:cs typeface="Times New Roman" pitchFamily="18" charset="0"/>
              </a:rPr>
              <a:t>достижении показателей </a:t>
            </a:r>
            <a:r>
              <a:rPr lang="ru-RU" sz="2000" i="1" dirty="0" smtClean="0">
                <a:latin typeface="+mn-lt"/>
                <a:cs typeface="Times New Roman" pitchFamily="18" charset="0"/>
              </a:rPr>
              <a:t>качества и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эффективности </a:t>
            </a:r>
            <a:r>
              <a:rPr lang="ru-RU" sz="2000" i="1" dirty="0">
                <a:latin typeface="+mn-lt"/>
                <a:cs typeface="Times New Roman" pitchFamily="18" charset="0"/>
              </a:rPr>
              <a:t>деятельности </a:t>
            </a:r>
            <a:r>
              <a:rPr lang="ru-RU" sz="2000" i="1" dirty="0" err="1" smtClean="0">
                <a:latin typeface="+mn-lt"/>
                <a:cs typeface="Times New Roman" pitchFamily="18" charset="0"/>
              </a:rPr>
              <a:t>Жезказганской</a:t>
            </a:r>
            <a:r>
              <a:rPr lang="ru-RU" sz="2000" i="1" dirty="0" smtClean="0">
                <a:latin typeface="+mn-lt"/>
                <a:cs typeface="Times New Roman" pitchFamily="18" charset="0"/>
              </a:rPr>
              <a:t> ТЭЦ за 1 полугодие 2022г.</a:t>
            </a:r>
            <a:endParaRPr lang="ru-RU" sz="2000" b="0" i="1" dirty="0">
              <a:latin typeface="+mn-lt"/>
              <a:cs typeface="Times New Roman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48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070427"/>
              </p:ext>
            </p:extLst>
          </p:nvPr>
        </p:nvGraphicFramePr>
        <p:xfrm>
          <a:off x="251520" y="764704"/>
          <a:ext cx="8609916" cy="5616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Лист" r:id="rId4" imgW="12820686" imgH="8363053" progId="Excel.Sheet.12">
                  <p:link updateAutomatic="1"/>
                </p:oleObj>
              </mc:Choice>
              <mc:Fallback>
                <p:oleObj name="Лист" r:id="rId4" imgW="12820686" imgH="836305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0" y="764704"/>
                        <a:ext cx="8609916" cy="5616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187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008956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>
                <a:latin typeface="+mn-lt"/>
                <a:cs typeface="Times New Roman" pitchFamily="18" charset="0"/>
              </a:rPr>
              <a:t>Перспективы деятельности </a:t>
            </a:r>
            <a:r>
              <a:rPr lang="ru-RU" sz="2000" i="1" dirty="0" smtClean="0">
                <a:latin typeface="+mn-lt"/>
                <a:cs typeface="Times New Roman" pitchFamily="18" charset="0"/>
              </a:rPr>
              <a:t>ЖТЭЦ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ТОО </a:t>
            </a:r>
            <a:r>
              <a:rPr lang="ru-RU" sz="2000" i="1" dirty="0">
                <a:latin typeface="+mn-lt"/>
                <a:cs typeface="Times New Roman" pitchFamily="18" charset="0"/>
              </a:rPr>
              <a:t>"</a:t>
            </a:r>
            <a:r>
              <a:rPr lang="ru-RU" sz="2000" i="1" dirty="0" err="1">
                <a:latin typeface="+mn-lt"/>
                <a:cs typeface="Times New Roman" pitchFamily="18" charset="0"/>
              </a:rPr>
              <a:t>Kazakhmys</a:t>
            </a:r>
            <a:r>
              <a:rPr lang="ru-RU" sz="2000" i="1" dirty="0">
                <a:latin typeface="+mn-lt"/>
                <a:cs typeface="Times New Roman" pitchFamily="18" charset="0"/>
              </a:rPr>
              <a:t> </a:t>
            </a:r>
            <a:r>
              <a:rPr lang="ru-RU" sz="2000" i="1" dirty="0" err="1">
                <a:latin typeface="+mn-lt"/>
                <a:cs typeface="Times New Roman" pitchFamily="18" charset="0"/>
              </a:rPr>
              <a:t>Energy</a:t>
            </a:r>
            <a:r>
              <a:rPr lang="ru-RU" sz="2000" i="1" dirty="0">
                <a:latin typeface="+mn-lt"/>
                <a:cs typeface="Times New Roman" pitchFamily="18" charset="0"/>
              </a:rPr>
              <a:t>"(</a:t>
            </a:r>
            <a:r>
              <a:rPr lang="ru-RU" sz="2000" i="1" dirty="0" err="1">
                <a:latin typeface="+mn-lt"/>
                <a:cs typeface="Times New Roman" pitchFamily="18" charset="0"/>
              </a:rPr>
              <a:t>Казахмыс</a:t>
            </a:r>
            <a:r>
              <a:rPr lang="ru-RU" sz="2000" i="1" dirty="0">
                <a:latin typeface="+mn-lt"/>
                <a:cs typeface="Times New Roman" pitchFamily="18" charset="0"/>
              </a:rPr>
              <a:t> </a:t>
            </a:r>
            <a:r>
              <a:rPr lang="ru-RU" sz="2000" i="1" dirty="0" err="1">
                <a:latin typeface="+mn-lt"/>
                <a:cs typeface="Times New Roman" pitchFamily="18" charset="0"/>
              </a:rPr>
              <a:t>Энерджи</a:t>
            </a:r>
            <a:r>
              <a:rPr lang="ru-RU" sz="2000" i="1" dirty="0">
                <a:latin typeface="+mn-lt"/>
                <a:cs typeface="Times New Roman" pitchFamily="18" charset="0"/>
              </a:rPr>
              <a:t>) на 2022г</a:t>
            </a:r>
            <a:endParaRPr lang="ru-RU" sz="2000" b="0" i="1" dirty="0">
              <a:latin typeface="+mn-lt"/>
              <a:cs typeface="Times New Roman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48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1448" y="1229126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3010" y="4581128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1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322452"/>
              </p:ext>
            </p:extLst>
          </p:nvPr>
        </p:nvGraphicFramePr>
        <p:xfrm>
          <a:off x="291447" y="1235982"/>
          <a:ext cx="8670807" cy="2985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Лист" r:id="rId4" imgW="11125142" imgH="3829127" progId="Excel.Sheet.12">
                  <p:link updateAutomatic="1"/>
                </p:oleObj>
              </mc:Choice>
              <mc:Fallback>
                <p:oleObj name="Лист" r:id="rId4" imgW="11125142" imgH="382912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1447" y="1235982"/>
                        <a:ext cx="8670807" cy="29851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67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User\Рабочий стол\Old Desktop\Pictures\DES_Pistures_small\BCHP_1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4763" y="0"/>
            <a:ext cx="9139237" cy="685482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9219" name="Содержимое 4"/>
          <p:cNvSpPr txBox="1">
            <a:spLocks/>
          </p:cNvSpPr>
          <p:nvPr/>
        </p:nvSpPr>
        <p:spPr bwMode="auto">
          <a:xfrm>
            <a:off x="1714500" y="1643063"/>
            <a:ext cx="58578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5400" i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Благодарим 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5400" i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23712</TotalTime>
  <Words>297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Связи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Arial</vt:lpstr>
      <vt:lpstr>Calibri</vt:lpstr>
      <vt:lpstr>Times New Roman</vt:lpstr>
      <vt:lpstr>Wingdings 2</vt:lpstr>
      <vt:lpstr>Тема Office</vt:lpstr>
      <vt:lpstr>file:///\\10.24.57.50\обменник%20пэо%202\!!!%20ТАРИФНАЯ%20ГРУППА\обменник%20ГТИ\ДКРЕМ\ОТЧЕТЫ%202022\1%20ПОЛУГОДИЕ\2.%20ЖТЭЦ\7.%20Объем%20оказанных%20услуг.xlsx!объем%20производства!R3C1:R9C5</vt:lpstr>
      <vt:lpstr>file:///\\10.24.57.50\обменник%20пэо%202\!!!%20ТАРИФНАЯ%20ГРУППА\обменник%20ГТИ\ДКРЕМ\ОТЧЕТЫ%202022\1%20ПОЛУГОДИЕ\2.%20ЖТЭЦ\7.%20Объем%20оказанных%20услуг.xlsx!объем%20производства!%5b7.%20Объем%20оказанных%20услуг.xlsx%5dобъем%20производства%20Диаграмма%201</vt:lpstr>
      <vt:lpstr>file:///\\10.24.57.50\обменник%20пэо%202\!!!%20ТАРИФНАЯ%20ГРУППА\обменник%20ГТИ\ДКРЕМ\ОТЧЕТЫ%202022\1%20ПОЛУГОДИЕ\Презентации%20к%20отчету-1%20полуг-2022г\ЖТЭЦ-к%20презентации-1%20полуг%202022г.xlsx!ТС%20ЖТЭЦ-2021!R10C2:R46C8</vt:lpstr>
      <vt:lpstr>file:///\\10.24.57.50\обменник%20пэо%202\!!!%20ТАРИФНАЯ%20ГРУППА\обменник%20ГТИ\ДКРЕМ\ОТЧЕТЫ%202022\1%20ПОЛУГОДИЕ\Презентации%20к%20отчету-1%20полуг-2022г\ЖТЭЦ-к%20презентации-1%20полуг%202022г.xlsx!ТС%20ЖТЭЦ-2021!R48C2:R81C8</vt:lpstr>
      <vt:lpstr>file:///\\10.24.57.50\обменник%20пэо%202\!!!%20ТАРИФНАЯ%20ГРУППА\обменник%20ГТИ\ДКРЕМ\ОТЧЕТЫ%202022\1%20ПОЛУГОДИЕ\Презентации%20к%20отчету-1%20полуг-2022г\ЖТЭЦ-к%20презентации-1%20полуг%202022г.xlsx!производство%20тепловой%20энергии!R8C1:R17C7</vt:lpstr>
      <vt:lpstr>\\10.24.57.50\обменник пэо 2\!!! ТАРИФНАЯ ГРУППА\обменник ГТИ\ДКРЕМ\ОТЧЕТЫ 2022\1 ПОЛУГОДИЕ\Копия Перспективный план развития ГРЭС ЖТЭЦ БТЭЦ-2022.xlsx!ЖТЭЦ (22)!R4C1:R33C3</vt:lpstr>
      <vt:lpstr>Презентация PowerPoint</vt:lpstr>
      <vt:lpstr>            Общая информация о Жезказганской ТЭЦ</vt:lpstr>
      <vt:lpstr>Общая информация о Жезказганской ТЭЦ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ЗА 9 МЕСЯЦЕВ  ДЭС</dc:title>
  <dc:creator>Your User Name</dc:creator>
  <cp:lastModifiedBy>Алмагуль Нургалиева</cp:lastModifiedBy>
  <cp:revision>1182</cp:revision>
  <dcterms:created xsi:type="dcterms:W3CDTF">2009-10-06T11:47:54Z</dcterms:created>
  <dcterms:modified xsi:type="dcterms:W3CDTF">2022-07-25T06:40:03Z</dcterms:modified>
</cp:coreProperties>
</file>